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0" r:id="rId2"/>
    <p:sldId id="275" r:id="rId3"/>
    <p:sldId id="291" r:id="rId4"/>
    <p:sldId id="294" r:id="rId5"/>
    <p:sldId id="283" r:id="rId6"/>
    <p:sldId id="296" r:id="rId7"/>
    <p:sldId id="293" r:id="rId8"/>
    <p:sldId id="295" r:id="rId9"/>
    <p:sldId id="271" r:id="rId10"/>
  </p:sldIdLst>
  <p:sldSz cx="12192000" cy="6858000"/>
  <p:notesSz cx="12192000"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391" autoAdjust="0"/>
  </p:normalViewPr>
  <p:slideViewPr>
    <p:cSldViewPr>
      <p:cViewPr varScale="1">
        <p:scale>
          <a:sx n="107" d="100"/>
          <a:sy n="107" d="100"/>
        </p:scale>
        <p:origin x="636"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9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388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endParaRPr lang="de-DE"/>
          </a:p>
        </p:txBody>
      </p:sp>
    </p:spTree>
    <p:extLst>
      <p:ext uri="{BB962C8B-B14F-4D97-AF65-F5344CB8AC3E}">
        <p14:creationId xmlns:p14="http://schemas.microsoft.com/office/powerpoint/2010/main" val="3932553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r>
              <a:rPr lang="de-DE" dirty="0" err="1" smtClean="0"/>
              <a:t>Wiater</a:t>
            </a:r>
            <a:r>
              <a:rPr lang="de-DE" dirty="0" smtClean="0"/>
              <a:t>, Werner. </a:t>
            </a:r>
            <a:r>
              <a:rPr lang="de-DE" i="1" dirty="0" smtClean="0"/>
              <a:t>Ethik unterrichten: Einführung in die Fachdidaktik</a:t>
            </a:r>
            <a:r>
              <a:rPr lang="de-DE" dirty="0" smtClean="0"/>
              <a:t>. Stuttgart: Kohlhammer, 2011.</a:t>
            </a:r>
          </a:p>
          <a:p>
            <a:r>
              <a:rPr lang="de-DE" dirty="0" smtClean="0"/>
              <a:t>Williams, Bernard. </a:t>
            </a:r>
            <a:r>
              <a:rPr lang="de-DE" i="1" dirty="0" smtClean="0"/>
              <a:t>Der Begriff der Moral: eine Einführung in die Ethik</a:t>
            </a:r>
            <a:r>
              <a:rPr lang="de-DE" dirty="0" smtClean="0"/>
              <a:t>. Reclams Universal-Bibliothek, Nr. 9882. Stuttgart: Reclam,1978.</a:t>
            </a:r>
            <a:endParaRPr lang="de-DE" dirty="0"/>
          </a:p>
        </p:txBody>
      </p:sp>
    </p:spTree>
    <p:extLst>
      <p:ext uri="{BB962C8B-B14F-4D97-AF65-F5344CB8AC3E}">
        <p14:creationId xmlns:p14="http://schemas.microsoft.com/office/powerpoint/2010/main" val="379169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r>
              <a:rPr lang="de-DE" dirty="0" smtClean="0"/>
              <a:t>Russell, Stuart J., Peter </a:t>
            </a:r>
            <a:r>
              <a:rPr lang="de-DE" dirty="0" err="1" smtClean="0"/>
              <a:t>Norvig</a:t>
            </a:r>
            <a:r>
              <a:rPr lang="de-DE" dirty="0" smtClean="0"/>
              <a:t>, und Ernest Davis. </a:t>
            </a:r>
            <a:r>
              <a:rPr lang="de-DE" i="1" dirty="0" err="1" smtClean="0"/>
              <a:t>Artificial</a:t>
            </a:r>
            <a:r>
              <a:rPr lang="de-DE" i="1" dirty="0" smtClean="0"/>
              <a:t> </a:t>
            </a:r>
            <a:r>
              <a:rPr lang="de-DE" i="1" dirty="0" err="1" smtClean="0"/>
              <a:t>intelligence</a:t>
            </a:r>
            <a:r>
              <a:rPr lang="de-DE" i="1" dirty="0" smtClean="0"/>
              <a:t>: a modern </a:t>
            </a:r>
            <a:r>
              <a:rPr lang="de-DE" i="1" dirty="0" err="1" smtClean="0"/>
              <a:t>approach</a:t>
            </a:r>
            <a:r>
              <a:rPr lang="de-DE" dirty="0" smtClean="0"/>
              <a:t>. 3rd </a:t>
            </a:r>
            <a:r>
              <a:rPr lang="de-DE" dirty="0" err="1" smtClean="0"/>
              <a:t>ed</a:t>
            </a:r>
            <a:r>
              <a:rPr lang="de-DE" dirty="0" smtClean="0"/>
              <a:t>. </a:t>
            </a:r>
            <a:r>
              <a:rPr lang="de-DE" dirty="0" err="1" smtClean="0"/>
              <a:t>Prentice</a:t>
            </a:r>
            <a:r>
              <a:rPr lang="de-DE" dirty="0" smtClean="0"/>
              <a:t> Hall </a:t>
            </a:r>
            <a:r>
              <a:rPr lang="de-DE" dirty="0" err="1" smtClean="0"/>
              <a:t>series</a:t>
            </a:r>
            <a:r>
              <a:rPr lang="de-DE" dirty="0" smtClean="0"/>
              <a:t> in </a:t>
            </a:r>
            <a:r>
              <a:rPr lang="de-DE" dirty="0" err="1" smtClean="0"/>
              <a:t>artificial</a:t>
            </a:r>
            <a:r>
              <a:rPr lang="de-DE" dirty="0" smtClean="0"/>
              <a:t> </a:t>
            </a:r>
            <a:r>
              <a:rPr lang="de-DE" dirty="0" err="1" smtClean="0"/>
              <a:t>intelligence</a:t>
            </a:r>
            <a:r>
              <a:rPr lang="de-DE" dirty="0" smtClean="0"/>
              <a:t>. </a:t>
            </a:r>
            <a:r>
              <a:rPr lang="de-DE" dirty="0" err="1" smtClean="0"/>
              <a:t>Upper</a:t>
            </a:r>
            <a:r>
              <a:rPr lang="de-DE" dirty="0" smtClean="0"/>
              <a:t> </a:t>
            </a:r>
            <a:r>
              <a:rPr lang="de-DE" dirty="0" err="1" smtClean="0"/>
              <a:t>Saddle</a:t>
            </a:r>
            <a:r>
              <a:rPr lang="de-DE" dirty="0" smtClean="0"/>
              <a:t> River: </a:t>
            </a:r>
            <a:r>
              <a:rPr lang="de-DE" dirty="0" err="1" smtClean="0"/>
              <a:t>Prentice</a:t>
            </a:r>
            <a:r>
              <a:rPr lang="de-DE" dirty="0" smtClean="0"/>
              <a:t> Hall, 2010.</a:t>
            </a:r>
          </a:p>
          <a:p>
            <a:r>
              <a:rPr lang="de-DE" dirty="0" err="1" smtClean="0"/>
              <a:t>Bringsjord</a:t>
            </a:r>
            <a:r>
              <a:rPr lang="de-DE" dirty="0" smtClean="0"/>
              <a:t>, S., &amp; </a:t>
            </a:r>
            <a:r>
              <a:rPr lang="de-DE" dirty="0" err="1" smtClean="0"/>
              <a:t>Govindarajulu</a:t>
            </a:r>
            <a:r>
              <a:rPr lang="de-DE" dirty="0" smtClean="0"/>
              <a:t>, N. S. (2022). </a:t>
            </a:r>
            <a:r>
              <a:rPr lang="de-DE" dirty="0" err="1" smtClean="0"/>
              <a:t>Artificial</a:t>
            </a:r>
            <a:r>
              <a:rPr lang="de-DE" dirty="0" smtClean="0"/>
              <a:t> </a:t>
            </a:r>
            <a:r>
              <a:rPr lang="de-DE" dirty="0" err="1" smtClean="0"/>
              <a:t>intelligence</a:t>
            </a:r>
            <a:r>
              <a:rPr lang="de-DE" dirty="0" smtClean="0"/>
              <a:t>. In E. N. </a:t>
            </a:r>
            <a:r>
              <a:rPr lang="de-DE" dirty="0" err="1" smtClean="0"/>
              <a:t>Zalta</a:t>
            </a:r>
            <a:r>
              <a:rPr lang="de-DE" dirty="0" smtClean="0"/>
              <a:t> &amp; U. </a:t>
            </a:r>
            <a:r>
              <a:rPr lang="de-DE" dirty="0" err="1" smtClean="0"/>
              <a:t>Nodelman</a:t>
            </a:r>
            <a:r>
              <a:rPr lang="de-DE" dirty="0" smtClean="0"/>
              <a:t> (Hrsg.), </a:t>
            </a:r>
            <a:r>
              <a:rPr lang="de-DE" i="1" dirty="0" smtClean="0"/>
              <a:t>The Stanford </a:t>
            </a:r>
            <a:r>
              <a:rPr lang="de-DE" i="1" dirty="0" err="1" smtClean="0"/>
              <a:t>Encyclopedia</a:t>
            </a:r>
            <a:r>
              <a:rPr lang="de-DE" i="1" dirty="0" smtClean="0"/>
              <a:t> </a:t>
            </a:r>
            <a:r>
              <a:rPr lang="de-DE" i="1" dirty="0" err="1" smtClean="0"/>
              <a:t>of</a:t>
            </a:r>
            <a:r>
              <a:rPr lang="de-DE" i="1" dirty="0" smtClean="0"/>
              <a:t> </a:t>
            </a:r>
            <a:r>
              <a:rPr lang="de-DE" i="1" dirty="0" err="1" smtClean="0"/>
              <a:t>Philosophy</a:t>
            </a:r>
            <a:r>
              <a:rPr lang="de-DE" dirty="0" smtClean="0"/>
              <a:t> (Fall 2022). </a:t>
            </a:r>
            <a:r>
              <a:rPr lang="de-DE" dirty="0" err="1" smtClean="0"/>
              <a:t>Metaphysics</a:t>
            </a:r>
            <a:r>
              <a:rPr lang="de-DE" dirty="0" smtClean="0"/>
              <a:t> Research Lab, Stanford University. https://plato.stanford.edu/archives/fall2022/entries/artificial-intelligence/</a:t>
            </a:r>
          </a:p>
          <a:p>
            <a:r>
              <a:rPr lang="de-DE" dirty="0" err="1" smtClean="0"/>
              <a:t>Siciliano</a:t>
            </a:r>
            <a:r>
              <a:rPr lang="de-DE" dirty="0" smtClean="0"/>
              <a:t>, Bruno, und </a:t>
            </a:r>
            <a:r>
              <a:rPr lang="de-DE" dirty="0" err="1" smtClean="0"/>
              <a:t>Oussama</a:t>
            </a:r>
            <a:r>
              <a:rPr lang="de-DE" dirty="0" smtClean="0"/>
              <a:t> Khatib. </a:t>
            </a:r>
            <a:r>
              <a:rPr lang="de-DE" i="1" dirty="0" smtClean="0"/>
              <a:t>Springer Handbook </a:t>
            </a:r>
            <a:r>
              <a:rPr lang="de-DE" i="1" dirty="0" err="1" smtClean="0"/>
              <a:t>of</a:t>
            </a:r>
            <a:r>
              <a:rPr lang="de-DE" i="1" dirty="0" smtClean="0"/>
              <a:t> </a:t>
            </a:r>
            <a:r>
              <a:rPr lang="de-DE" i="1" dirty="0" err="1" smtClean="0"/>
              <a:t>Robotics</a:t>
            </a:r>
            <a:r>
              <a:rPr lang="de-DE" dirty="0" smtClean="0"/>
              <a:t>. Berlin: Springer, 2008.</a:t>
            </a:r>
          </a:p>
          <a:p>
            <a:r>
              <a:rPr lang="de-DE" dirty="0" err="1" smtClean="0"/>
              <a:t>Ropohl</a:t>
            </a:r>
            <a:r>
              <a:rPr lang="de-DE" dirty="0" smtClean="0"/>
              <a:t>, </a:t>
            </a:r>
            <a:r>
              <a:rPr lang="de-DE" dirty="0" err="1" smtClean="0"/>
              <a:t>Günter</a:t>
            </a:r>
            <a:r>
              <a:rPr lang="de-DE" dirty="0" smtClean="0"/>
              <a:t>. </a:t>
            </a:r>
            <a:r>
              <a:rPr lang="de-DE" i="1" dirty="0" smtClean="0"/>
              <a:t>Ethik und Technikbewertung: </a:t>
            </a:r>
            <a:r>
              <a:rPr lang="de-DE" i="1" dirty="0" err="1" smtClean="0"/>
              <a:t>Günter</a:t>
            </a:r>
            <a:r>
              <a:rPr lang="de-DE" i="1" dirty="0" smtClean="0"/>
              <a:t> </a:t>
            </a:r>
            <a:r>
              <a:rPr lang="de-DE" i="1" dirty="0" err="1" smtClean="0"/>
              <a:t>Ropohl</a:t>
            </a:r>
            <a:r>
              <a:rPr lang="de-DE" dirty="0" smtClean="0"/>
              <a:t>. 1. Aufl. Suhrkamp Taschenbuch Wissenschaft 1241. Frankfurt: Suhrkamp, 1996.</a:t>
            </a:r>
            <a:endParaRPr lang="de-DE" dirty="0"/>
          </a:p>
        </p:txBody>
      </p:sp>
    </p:spTree>
    <p:extLst>
      <p:ext uri="{BB962C8B-B14F-4D97-AF65-F5344CB8AC3E}">
        <p14:creationId xmlns:p14="http://schemas.microsoft.com/office/powerpoint/2010/main" val="33033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r>
              <a:rPr lang="en-US" dirty="0" smtClean="0"/>
              <a:t>Moor, J. H. (1985). What is computer ethics? *. </a:t>
            </a:r>
            <a:r>
              <a:rPr lang="en-US" i="1" dirty="0" err="1" smtClean="0"/>
              <a:t>Metaphilosophy</a:t>
            </a:r>
            <a:r>
              <a:rPr lang="en-US" dirty="0" smtClean="0"/>
              <a:t>, </a:t>
            </a:r>
            <a:r>
              <a:rPr lang="en-US" i="1" dirty="0" smtClean="0"/>
              <a:t>16</a:t>
            </a:r>
            <a:r>
              <a:rPr lang="en-US" dirty="0" smtClean="0"/>
              <a:t>(4), 266–275. https://doi.org/10.1111/j.1467-9973.1985.tb00173.x</a:t>
            </a:r>
            <a:endParaRPr lang="de-DE" dirty="0"/>
          </a:p>
        </p:txBody>
      </p:sp>
    </p:spTree>
    <p:extLst>
      <p:ext uri="{BB962C8B-B14F-4D97-AF65-F5344CB8AC3E}">
        <p14:creationId xmlns:p14="http://schemas.microsoft.com/office/powerpoint/2010/main" val="169634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effectLst/>
              </a:rPr>
              <a:t>Recommendation on the Ethics of Artificial Intelligence</a:t>
            </a:r>
            <a:r>
              <a:rPr lang="en-US" dirty="0" smtClean="0">
                <a:effectLst/>
              </a:rPr>
              <a:t>. (2021). UNESCO. </a:t>
            </a:r>
            <a:r>
              <a:rPr lang="en-US" dirty="0" smtClean="0">
                <a:effectLst/>
              </a:rPr>
              <a:t>https://unesdoc.unesco.org/ark:/48223/pf0000381137</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Müller, Vincent C. (2023). </a:t>
            </a:r>
            <a:r>
              <a:rPr lang="de-DE" dirty="0" err="1" smtClean="0"/>
              <a:t>Ethics</a:t>
            </a:r>
            <a:r>
              <a:rPr lang="de-DE" dirty="0" smtClean="0"/>
              <a:t> </a:t>
            </a:r>
            <a:r>
              <a:rPr lang="de-DE" dirty="0" err="1" smtClean="0"/>
              <a:t>of</a:t>
            </a:r>
            <a:r>
              <a:rPr lang="de-DE" dirty="0" smtClean="0"/>
              <a:t> </a:t>
            </a:r>
            <a:r>
              <a:rPr lang="de-DE" dirty="0" err="1" smtClean="0"/>
              <a:t>artificial</a:t>
            </a:r>
            <a:r>
              <a:rPr lang="de-DE" dirty="0" smtClean="0"/>
              <a:t> </a:t>
            </a:r>
            <a:r>
              <a:rPr lang="de-DE" dirty="0" err="1" smtClean="0"/>
              <a:t>intelligence</a:t>
            </a:r>
            <a:r>
              <a:rPr lang="de-DE" dirty="0" smtClean="0"/>
              <a:t> </a:t>
            </a:r>
            <a:r>
              <a:rPr lang="de-DE" dirty="0" err="1" smtClean="0"/>
              <a:t>and</a:t>
            </a:r>
            <a:r>
              <a:rPr lang="de-DE" dirty="0" smtClean="0"/>
              <a:t> </a:t>
            </a:r>
            <a:r>
              <a:rPr lang="de-DE" dirty="0" err="1" smtClean="0"/>
              <a:t>robotics</a:t>
            </a:r>
            <a:r>
              <a:rPr lang="de-DE" dirty="0" smtClean="0"/>
              <a:t>. In E. N. </a:t>
            </a:r>
            <a:r>
              <a:rPr lang="de-DE" dirty="0" err="1" smtClean="0"/>
              <a:t>Zalta</a:t>
            </a:r>
            <a:r>
              <a:rPr lang="de-DE" dirty="0" smtClean="0"/>
              <a:t> &amp; U. </a:t>
            </a:r>
            <a:r>
              <a:rPr lang="de-DE" dirty="0" err="1" smtClean="0"/>
              <a:t>Nodelman</a:t>
            </a:r>
            <a:r>
              <a:rPr lang="de-DE" dirty="0" smtClean="0"/>
              <a:t> (Hrsg.), </a:t>
            </a:r>
            <a:r>
              <a:rPr lang="de-DE" i="1" dirty="0" smtClean="0"/>
              <a:t>The Stanford </a:t>
            </a:r>
            <a:r>
              <a:rPr lang="de-DE" i="1" dirty="0" err="1" smtClean="0"/>
              <a:t>Encyclopedia</a:t>
            </a:r>
            <a:r>
              <a:rPr lang="de-DE" i="1" dirty="0" smtClean="0"/>
              <a:t> </a:t>
            </a:r>
            <a:r>
              <a:rPr lang="de-DE" i="1" dirty="0" err="1" smtClean="0"/>
              <a:t>of</a:t>
            </a:r>
            <a:r>
              <a:rPr lang="de-DE" i="1" dirty="0" smtClean="0"/>
              <a:t> </a:t>
            </a:r>
            <a:r>
              <a:rPr lang="de-DE" i="1" dirty="0" err="1" smtClean="0"/>
              <a:t>Philosophy</a:t>
            </a:r>
            <a:r>
              <a:rPr lang="de-DE" dirty="0" smtClean="0"/>
              <a:t> (Fall 2023). </a:t>
            </a:r>
            <a:r>
              <a:rPr lang="de-DE" dirty="0" err="1" smtClean="0"/>
              <a:t>Metaphysics</a:t>
            </a:r>
            <a:r>
              <a:rPr lang="de-DE" dirty="0" smtClean="0"/>
              <a:t> Research Lab, Stanford University. https://plato.stanford.edu/archives/fall2023/entries/ethics-ai/</a:t>
            </a:r>
            <a:endParaRPr lang="en-US" dirty="0" smtClean="0"/>
          </a:p>
        </p:txBody>
      </p:sp>
    </p:spTree>
    <p:extLst>
      <p:ext uri="{BB962C8B-B14F-4D97-AF65-F5344CB8AC3E}">
        <p14:creationId xmlns:p14="http://schemas.microsoft.com/office/powerpoint/2010/main" val="1162195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effectLst/>
              </a:rPr>
              <a:t>Recommendation on the Ethics of Artificial Intelligence</a:t>
            </a:r>
            <a:r>
              <a:rPr lang="en-US" dirty="0" smtClean="0">
                <a:effectLst/>
              </a:rPr>
              <a:t>. (2021). UNESCO. </a:t>
            </a:r>
            <a:r>
              <a:rPr lang="en-US" dirty="0" smtClean="0">
                <a:effectLst/>
              </a:rPr>
              <a:t>https://unesdoc.unesco.org/ark:/48223/pf0000381137</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Müller, V. C. (2023). </a:t>
            </a:r>
            <a:r>
              <a:rPr lang="de-DE" dirty="0" err="1" smtClean="0"/>
              <a:t>Ethics</a:t>
            </a:r>
            <a:r>
              <a:rPr lang="de-DE" dirty="0" smtClean="0"/>
              <a:t> </a:t>
            </a:r>
            <a:r>
              <a:rPr lang="de-DE" dirty="0" err="1" smtClean="0"/>
              <a:t>of</a:t>
            </a:r>
            <a:r>
              <a:rPr lang="de-DE" dirty="0" smtClean="0"/>
              <a:t> </a:t>
            </a:r>
            <a:r>
              <a:rPr lang="de-DE" dirty="0" err="1" smtClean="0"/>
              <a:t>artificial</a:t>
            </a:r>
            <a:r>
              <a:rPr lang="de-DE" dirty="0" smtClean="0"/>
              <a:t> </a:t>
            </a:r>
            <a:r>
              <a:rPr lang="de-DE" dirty="0" err="1" smtClean="0"/>
              <a:t>intelligence</a:t>
            </a:r>
            <a:r>
              <a:rPr lang="de-DE" dirty="0" smtClean="0"/>
              <a:t> </a:t>
            </a:r>
            <a:r>
              <a:rPr lang="de-DE" dirty="0" err="1" smtClean="0"/>
              <a:t>and</a:t>
            </a:r>
            <a:r>
              <a:rPr lang="de-DE" dirty="0" smtClean="0"/>
              <a:t> </a:t>
            </a:r>
            <a:r>
              <a:rPr lang="de-DE" dirty="0" err="1" smtClean="0"/>
              <a:t>robotics</a:t>
            </a:r>
            <a:r>
              <a:rPr lang="de-DE" dirty="0" smtClean="0"/>
              <a:t>. In E. N. </a:t>
            </a:r>
            <a:r>
              <a:rPr lang="de-DE" dirty="0" err="1" smtClean="0"/>
              <a:t>Zalta</a:t>
            </a:r>
            <a:r>
              <a:rPr lang="de-DE" dirty="0" smtClean="0"/>
              <a:t> &amp; U. </a:t>
            </a:r>
            <a:r>
              <a:rPr lang="de-DE" dirty="0" err="1" smtClean="0"/>
              <a:t>Nodelman</a:t>
            </a:r>
            <a:r>
              <a:rPr lang="de-DE" dirty="0" smtClean="0"/>
              <a:t> (Hrsg.), </a:t>
            </a:r>
            <a:r>
              <a:rPr lang="de-DE" i="1" dirty="0" smtClean="0"/>
              <a:t>The Stanford </a:t>
            </a:r>
            <a:r>
              <a:rPr lang="de-DE" i="1" dirty="0" err="1" smtClean="0"/>
              <a:t>Encyclopedia</a:t>
            </a:r>
            <a:r>
              <a:rPr lang="de-DE" i="1" dirty="0" smtClean="0"/>
              <a:t> </a:t>
            </a:r>
            <a:r>
              <a:rPr lang="de-DE" i="1" dirty="0" err="1" smtClean="0"/>
              <a:t>of</a:t>
            </a:r>
            <a:r>
              <a:rPr lang="de-DE" i="1" dirty="0" smtClean="0"/>
              <a:t> </a:t>
            </a:r>
            <a:r>
              <a:rPr lang="de-DE" i="1" dirty="0" err="1" smtClean="0"/>
              <a:t>Philosophy</a:t>
            </a:r>
            <a:r>
              <a:rPr lang="de-DE" dirty="0" smtClean="0"/>
              <a:t> (Fall 2023). </a:t>
            </a:r>
            <a:r>
              <a:rPr lang="de-DE" dirty="0" err="1" smtClean="0"/>
              <a:t>Metaphysics</a:t>
            </a:r>
            <a:r>
              <a:rPr lang="de-DE" dirty="0" smtClean="0"/>
              <a:t> Research Lab, Stanford University. https://plato.stanford.edu/archives/fall2023/entries/ethics-ai/</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Kelly, P. (2023, Mai 12). ‘Why would we employ people?’ Experts on five ways AI will change work. </a:t>
            </a:r>
            <a:r>
              <a:rPr lang="en-US" i="1" dirty="0" smtClean="0"/>
              <a:t>The Guardian</a:t>
            </a:r>
            <a:r>
              <a:rPr lang="en-US" dirty="0" smtClean="0"/>
              <a:t>. https://www.theguardian.com/global-development/2023/may/12/why-would-we-employ-people-experts-on-five-ways-ai-will-change-work</a:t>
            </a:r>
          </a:p>
        </p:txBody>
      </p:sp>
    </p:spTree>
    <p:extLst>
      <p:ext uri="{BB962C8B-B14F-4D97-AF65-F5344CB8AC3E}">
        <p14:creationId xmlns:p14="http://schemas.microsoft.com/office/powerpoint/2010/main" val="417841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endParaRPr lang="de-DE" dirty="0"/>
          </a:p>
        </p:txBody>
      </p:sp>
    </p:spTree>
    <p:extLst>
      <p:ext uri="{BB962C8B-B14F-4D97-AF65-F5344CB8AC3E}">
        <p14:creationId xmlns:p14="http://schemas.microsoft.com/office/powerpoint/2010/main" val="1888818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038600" y="857250"/>
            <a:ext cx="4114800" cy="2314575"/>
          </a:xfrm>
          <a:prstGeom prst="rect">
            <a:avLst/>
          </a:prstGeom>
          <a:noFill/>
          <a:ln w="12700">
            <a:solidFill>
              <a:prstClr val="black"/>
            </a:solidFill>
          </a:ln>
        </p:spPr>
      </p:sp>
      <p:sp>
        <p:nvSpPr>
          <p:cNvPr id="3" name="Notizenplatzhalter 2"/>
          <p:cNvSpPr>
            <a:spLocks noGrp="1"/>
          </p:cNvSpPr>
          <p:nvPr>
            <p:ph type="body" idx="1"/>
          </p:nvPr>
        </p:nvSpPr>
        <p:spPr>
          <a:xfrm>
            <a:off x="1219200" y="3300413"/>
            <a:ext cx="9753600" cy="2700337"/>
          </a:xfrm>
          <a:prstGeom prst="rect">
            <a:avLst/>
          </a:prstGeom>
        </p:spPr>
        <p:txBody>
          <a:bodyPr/>
          <a:lstStyle/>
          <a:p>
            <a:endParaRPr lang="de-DE" dirty="0"/>
          </a:p>
        </p:txBody>
      </p:sp>
    </p:spTree>
    <p:extLst>
      <p:ext uri="{BB962C8B-B14F-4D97-AF65-F5344CB8AC3E}">
        <p14:creationId xmlns:p14="http://schemas.microsoft.com/office/powerpoint/2010/main" val="4116332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599848"/>
            <a:ext cx="10363200" cy="492443"/>
          </a:xfrm>
          <a:prstGeom prst="rect">
            <a:avLst/>
          </a:prstGeom>
        </p:spPr>
        <p:txBody>
          <a:bodyPr wrap="square" lIns="0" tIns="0" rIns="0" bIns="0">
            <a:spAutoFit/>
          </a:bodyPr>
          <a:lstStyle>
            <a:lvl1pPr>
              <a:defRPr sz="3200"/>
            </a:lvl1pPr>
          </a:lstStyle>
          <a:p>
            <a:endParaRPr dirty="0"/>
          </a:p>
        </p:txBody>
      </p:sp>
      <p:sp>
        <p:nvSpPr>
          <p:cNvPr id="3" name="Holder 3"/>
          <p:cNvSpPr>
            <a:spLocks noGrp="1"/>
          </p:cNvSpPr>
          <p:nvPr>
            <p:ph type="subTitle" idx="4"/>
          </p:nvPr>
        </p:nvSpPr>
        <p:spPr>
          <a:xfrm>
            <a:off x="1828800" y="3840480"/>
            <a:ext cx="8534399" cy="369332"/>
          </a:xfrm>
          <a:prstGeom prst="rect">
            <a:avLst/>
          </a:prstGeom>
        </p:spPr>
        <p:txBody>
          <a:bodyPr wrap="square" lIns="0" tIns="0" rIns="0" bIns="0" numCol="1">
            <a:spAutoFit/>
          </a:bodyPr>
          <a:lstStyle>
            <a:lvl1pPr>
              <a:defRPr>
                <a:latin typeface="Whitney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de-DE"/>
              <a:t>Henry Herkula</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r>
              <a:rPr lang="de-DE" smtClean="0"/>
              <a:t>2023-10-26</a:t>
            </a:r>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liederun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404689" y="544117"/>
            <a:ext cx="8891712" cy="492443"/>
          </a:xfrm>
        </p:spPr>
        <p:txBody>
          <a:bodyPr lIns="0" tIns="0" rIns="0" bIns="0" anchor="ctr" anchorCtr="0"/>
          <a:lstStyle>
            <a:lvl1pPr>
              <a:defRPr sz="3200" b="0" i="0" baseline="0">
                <a:solidFill>
                  <a:srgbClr val="C00000"/>
                </a:solidFill>
                <a:latin typeface="Whitney-Book"/>
                <a:cs typeface="Whitney-Book"/>
              </a:defRPr>
            </a:lvl1pPr>
          </a:lstStyle>
          <a:p>
            <a:r>
              <a:rPr lang="de-DE" dirty="0"/>
              <a:t>Titel durch Klicken hinzufügen</a:t>
            </a:r>
            <a:endParaRPr dirty="0"/>
          </a:p>
        </p:txBody>
      </p:sp>
      <p:sp>
        <p:nvSpPr>
          <p:cNvPr id="3" name="Holder 3"/>
          <p:cNvSpPr>
            <a:spLocks noGrp="1"/>
          </p:cNvSpPr>
          <p:nvPr>
            <p:ph type="body" idx="1"/>
          </p:nvPr>
        </p:nvSpPr>
        <p:spPr/>
        <p:txBody>
          <a:bodyPr lIns="0" tIns="0" rIns="0" bIns="0" numCol="1">
            <a:normAutofit/>
          </a:bodyPr>
          <a:lstStyle>
            <a:lvl1pPr marL="0" indent="0">
              <a:buFont typeface="+mj-lt"/>
              <a:buNone/>
              <a:defRPr sz="3200" b="0" i="0">
                <a:solidFill>
                  <a:schemeClr val="tx1"/>
                </a:solidFill>
                <a:latin typeface="Whitney Light"/>
              </a:defRPr>
            </a:lvl1pPr>
          </a:lstStyle>
          <a:p>
            <a:endParaRPr lang="de-DE"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de-DE"/>
              <a:t>Henry Herkula</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r>
              <a:rPr lang="de-DE" smtClean="0"/>
              <a:t>2023-10-26</a:t>
            </a:r>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000" y="955580"/>
            <a:ext cx="2133600" cy="273319"/>
          </a:xfrm>
          <a:prstGeom prst="rect">
            <a:avLst/>
          </a:prstGeom>
        </p:spPr>
      </p:pic>
    </p:spTree>
    <p:extLst>
      <p:ext uri="{BB962C8B-B14F-4D97-AF65-F5344CB8AC3E}">
        <p14:creationId xmlns:p14="http://schemas.microsoft.com/office/powerpoint/2010/main" val="33869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04689" y="544117"/>
            <a:ext cx="8891712" cy="492443"/>
          </a:xfrm>
        </p:spPr>
        <p:txBody>
          <a:bodyPr lIns="0" tIns="0" rIns="0" bIns="0" anchor="ctr" anchorCtr="0"/>
          <a:lstStyle>
            <a:lvl1pPr>
              <a:defRPr sz="3200" b="0" i="0">
                <a:solidFill>
                  <a:srgbClr val="C00000"/>
                </a:solidFill>
                <a:latin typeface="Whitney-Book"/>
                <a:cs typeface="Whitney-Book"/>
              </a:defRPr>
            </a:lvl1pPr>
          </a:lstStyle>
          <a:p>
            <a:endParaRPr dirty="0"/>
          </a:p>
        </p:txBody>
      </p:sp>
      <p:sp>
        <p:nvSpPr>
          <p:cNvPr id="3" name="Holder 3"/>
          <p:cNvSpPr>
            <a:spLocks noGrp="1"/>
          </p:cNvSpPr>
          <p:nvPr>
            <p:ph type="body" idx="1"/>
          </p:nvPr>
        </p:nvSpPr>
        <p:spPr/>
        <p:txBody>
          <a:bodyPr lIns="0" tIns="0" rIns="0" bIns="0">
            <a:normAutofit/>
          </a:bodyPr>
          <a:lstStyle>
            <a:lvl1pPr>
              <a:defRPr sz="2000" b="0" i="0">
                <a:solidFill>
                  <a:schemeClr val="tx1"/>
                </a:solidFill>
                <a:latin typeface="Whitney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de-DE"/>
              <a:t>Henry Herkula</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r>
              <a:rPr lang="de-DE" smtClean="0"/>
              <a:t>2023-10-26</a:t>
            </a:r>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000" y="955580"/>
            <a:ext cx="2133600" cy="27331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04688" y="544117"/>
            <a:ext cx="8891711" cy="492443"/>
          </a:xfrm>
        </p:spPr>
        <p:txBody>
          <a:bodyPr lIns="0" tIns="0" rIns="0" bIns="0"/>
          <a:lstStyle>
            <a:lvl1pPr>
              <a:defRPr sz="3200" b="0" i="0">
                <a:solidFill>
                  <a:srgbClr val="C00000"/>
                </a:solidFill>
                <a:latin typeface="Whitney-Book"/>
                <a:cs typeface="Whitney-Book"/>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de-DE"/>
              <a:t>Henry Herkula</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r>
              <a:rPr lang="de-DE" smtClean="0"/>
              <a:t>2023-10-26</a:t>
            </a:r>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000" y="955580"/>
            <a:ext cx="2133600" cy="27331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04688" y="544117"/>
            <a:ext cx="8891711" cy="492443"/>
          </a:xfrm>
        </p:spPr>
        <p:txBody>
          <a:bodyPr lIns="0" tIns="0" rIns="0" bIns="0"/>
          <a:lstStyle>
            <a:lvl1pPr>
              <a:defRPr sz="3200" b="0" i="0">
                <a:solidFill>
                  <a:srgbClr val="C00000"/>
                </a:solidFill>
                <a:latin typeface="Whitney-Book"/>
                <a:cs typeface="Whitney-Book"/>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de-DE"/>
              <a:t>Henry Herkula</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r>
              <a:rPr lang="de-DE" smtClean="0"/>
              <a:t>2023-10-26</a:t>
            </a:r>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000" y="955580"/>
            <a:ext cx="2133600" cy="27331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39" cy="246221"/>
          </a:xfrm>
        </p:spPr>
        <p:txBody>
          <a:bodyPr lIns="0" tIns="0" rIns="0" bIns="0"/>
          <a:lstStyle>
            <a:lvl1pPr algn="ctr">
              <a:defRPr sz="1600">
                <a:solidFill>
                  <a:schemeClr val="tx1">
                    <a:tint val="75000"/>
                  </a:schemeClr>
                </a:solidFill>
                <a:latin typeface="Whitney Light"/>
              </a:defRPr>
            </a:lvl1pPr>
          </a:lstStyle>
          <a:p>
            <a:r>
              <a:rPr lang="de-DE"/>
              <a:t>Henry Herkula</a:t>
            </a:r>
          </a:p>
        </p:txBody>
      </p:sp>
      <p:sp>
        <p:nvSpPr>
          <p:cNvPr id="3" name="Holder 3"/>
          <p:cNvSpPr>
            <a:spLocks noGrp="1"/>
          </p:cNvSpPr>
          <p:nvPr>
            <p:ph type="dt" sz="half" idx="6"/>
          </p:nvPr>
        </p:nvSpPr>
        <p:spPr>
          <a:xfrm>
            <a:off x="609600" y="6377940"/>
            <a:ext cx="2804160" cy="246221"/>
          </a:xfrm>
        </p:spPr>
        <p:txBody>
          <a:bodyPr lIns="0" tIns="0" rIns="0" bIns="0"/>
          <a:lstStyle>
            <a:lvl1pPr algn="l">
              <a:defRPr sz="1600">
                <a:solidFill>
                  <a:schemeClr val="tx1">
                    <a:tint val="75000"/>
                  </a:schemeClr>
                </a:solidFill>
                <a:latin typeface="Whitney Light"/>
              </a:defRPr>
            </a:lvl1pPr>
          </a:lstStyle>
          <a:p>
            <a:r>
              <a:rPr lang="de-DE" smtClean="0"/>
              <a:t>2023-10-26</a:t>
            </a:r>
            <a:endParaRPr lang="en-US"/>
          </a:p>
        </p:txBody>
      </p:sp>
      <p:sp>
        <p:nvSpPr>
          <p:cNvPr id="4" name="Holder 4"/>
          <p:cNvSpPr>
            <a:spLocks noGrp="1"/>
          </p:cNvSpPr>
          <p:nvPr>
            <p:ph type="sldNum" sz="quarter" idx="7"/>
          </p:nvPr>
        </p:nvSpPr>
        <p:spPr>
          <a:xfrm>
            <a:off x="8778240" y="6377940"/>
            <a:ext cx="2804160" cy="246221"/>
          </a:xfrm>
        </p:spPr>
        <p:txBody>
          <a:bodyPr lIns="0" tIns="0" rIns="0" bIns="0"/>
          <a:lstStyle>
            <a:lvl1pPr algn="r">
              <a:defRPr sz="1600">
                <a:solidFill>
                  <a:schemeClr val="tx1">
                    <a:tint val="75000"/>
                  </a:schemeClr>
                </a:solidFill>
                <a:latin typeface="Whitney Light"/>
              </a:defRPr>
            </a:lvl1pPr>
          </a:lstStyle>
          <a:p>
            <a:fld id="{B6F15528-21DE-4FAA-801E-634DDDAF4B2B}"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89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144000" y="114300"/>
            <a:ext cx="2825495" cy="1080515"/>
          </a:xfrm>
          <a:prstGeom prst="rect">
            <a:avLst/>
          </a:prstGeom>
          <a:blipFill>
            <a:blip r:embed="rId9"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a:p>
        </p:txBody>
      </p:sp>
      <p:sp>
        <p:nvSpPr>
          <p:cNvPr id="2" name="Holder 2"/>
          <p:cNvSpPr>
            <a:spLocks noGrp="1"/>
          </p:cNvSpPr>
          <p:nvPr>
            <p:ph type="title"/>
          </p:nvPr>
        </p:nvSpPr>
        <p:spPr>
          <a:xfrm>
            <a:off x="404688" y="574895"/>
            <a:ext cx="8891711" cy="430887"/>
          </a:xfrm>
          <a:prstGeom prst="rect">
            <a:avLst/>
          </a:prstGeom>
        </p:spPr>
        <p:txBody>
          <a:bodyPr wrap="square" lIns="0" tIns="0" rIns="0" bIns="0" anchor="ctr" anchorCtr="0">
            <a:spAutoFit/>
          </a:bodyPr>
          <a:lstStyle>
            <a:lvl1pPr>
              <a:defRPr sz="2800" b="0" i="0">
                <a:solidFill>
                  <a:srgbClr val="C00000"/>
                </a:solidFill>
                <a:latin typeface="Whitney-Book"/>
                <a:cs typeface="Whitney-Book"/>
              </a:defRPr>
            </a:lvl1pPr>
          </a:lstStyle>
          <a:p>
            <a:endParaRPr dirty="0"/>
          </a:p>
        </p:txBody>
      </p:sp>
      <p:sp>
        <p:nvSpPr>
          <p:cNvPr id="3" name="Holder 3"/>
          <p:cNvSpPr>
            <a:spLocks noGrp="1"/>
          </p:cNvSpPr>
          <p:nvPr>
            <p:ph type="body" idx="1"/>
          </p:nvPr>
        </p:nvSpPr>
        <p:spPr>
          <a:xfrm>
            <a:off x="533401" y="1655410"/>
            <a:ext cx="11125200" cy="4288190"/>
          </a:xfrm>
          <a:prstGeom prst="rect">
            <a:avLst/>
          </a:prstGeom>
        </p:spPr>
        <p:txBody>
          <a:bodyPr wrap="square" lIns="0" tIns="0" rIns="0" bIns="0" numCol="2" spcCol="720000">
            <a:normAutofit/>
          </a:bodyPr>
          <a:lstStyle>
            <a:lvl1pPr>
              <a:defRPr b="0" i="0">
                <a:solidFill>
                  <a:schemeClr val="tx1"/>
                </a:solidFill>
              </a:defRPr>
            </a:lvl1pPr>
          </a:lstStyle>
          <a:p>
            <a:endParaRPr dirty="0"/>
          </a:p>
        </p:txBody>
      </p:sp>
      <p:sp>
        <p:nvSpPr>
          <p:cNvPr id="4" name="Holder 4"/>
          <p:cNvSpPr>
            <a:spLocks noGrp="1"/>
          </p:cNvSpPr>
          <p:nvPr>
            <p:ph type="ftr" sz="quarter" idx="5"/>
          </p:nvPr>
        </p:nvSpPr>
        <p:spPr>
          <a:xfrm>
            <a:off x="4145280" y="6377940"/>
            <a:ext cx="3901439" cy="246221"/>
          </a:xfrm>
          <a:prstGeom prst="rect">
            <a:avLst/>
          </a:prstGeom>
        </p:spPr>
        <p:txBody>
          <a:bodyPr wrap="square" lIns="0" tIns="0" rIns="0" bIns="0">
            <a:spAutoFit/>
          </a:bodyPr>
          <a:lstStyle>
            <a:lvl1pPr algn="ctr">
              <a:defRPr sz="1600">
                <a:solidFill>
                  <a:schemeClr val="tx1">
                    <a:tint val="75000"/>
                  </a:schemeClr>
                </a:solidFill>
                <a:latin typeface="Whitney Light"/>
              </a:defRPr>
            </a:lvl1pPr>
          </a:lstStyle>
          <a:p>
            <a:r>
              <a:rPr lang="de-DE"/>
              <a:t>Henry Herkula</a:t>
            </a:r>
          </a:p>
        </p:txBody>
      </p:sp>
      <p:sp>
        <p:nvSpPr>
          <p:cNvPr id="5" name="Holder 5"/>
          <p:cNvSpPr>
            <a:spLocks noGrp="1"/>
          </p:cNvSpPr>
          <p:nvPr>
            <p:ph type="dt" sz="half" idx="6"/>
          </p:nvPr>
        </p:nvSpPr>
        <p:spPr>
          <a:xfrm>
            <a:off x="609600" y="6377940"/>
            <a:ext cx="2804160" cy="246221"/>
          </a:xfrm>
          <a:prstGeom prst="rect">
            <a:avLst/>
          </a:prstGeom>
        </p:spPr>
        <p:txBody>
          <a:bodyPr wrap="square" lIns="0" tIns="0" rIns="0" bIns="0">
            <a:spAutoFit/>
          </a:bodyPr>
          <a:lstStyle>
            <a:lvl1pPr algn="l">
              <a:defRPr sz="1600">
                <a:solidFill>
                  <a:schemeClr val="tx1">
                    <a:tint val="75000"/>
                  </a:schemeClr>
                </a:solidFill>
                <a:latin typeface="Whitney Light"/>
              </a:defRPr>
            </a:lvl1pPr>
          </a:lstStyle>
          <a:p>
            <a:r>
              <a:rPr lang="de-DE" smtClean="0"/>
              <a:t>2023-10-26</a:t>
            </a:r>
            <a:endParaRPr lang="en-US"/>
          </a:p>
        </p:txBody>
      </p:sp>
      <p:sp>
        <p:nvSpPr>
          <p:cNvPr id="6" name="Holder 6"/>
          <p:cNvSpPr>
            <a:spLocks noGrp="1"/>
          </p:cNvSpPr>
          <p:nvPr>
            <p:ph type="sldNum" sz="quarter" idx="7"/>
          </p:nvPr>
        </p:nvSpPr>
        <p:spPr>
          <a:xfrm>
            <a:off x="8778240" y="6377940"/>
            <a:ext cx="2804160" cy="246221"/>
          </a:xfrm>
          <a:prstGeom prst="rect">
            <a:avLst/>
          </a:prstGeom>
        </p:spPr>
        <p:txBody>
          <a:bodyPr wrap="square" lIns="0" tIns="0" rIns="0" bIns="0">
            <a:spAutoFit/>
          </a:bodyPr>
          <a:lstStyle>
            <a:lvl1pPr algn="r">
              <a:defRPr sz="1600">
                <a:solidFill>
                  <a:schemeClr val="tx1">
                    <a:tint val="75000"/>
                  </a:schemeClr>
                </a:solidFill>
                <a:latin typeface="Whitney Light"/>
              </a:defRPr>
            </a:lvl1pPr>
          </a:lstStyle>
          <a:p>
            <a:fld id="{B6F15528-21DE-4FAA-801E-634DDDAF4B2B}"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7" r:id="rId2"/>
    <p:sldLayoutId id="2147483662" r:id="rId3"/>
    <p:sldLayoutId id="2147483663" r:id="rId4"/>
    <p:sldLayoutId id="2147483664" r:id="rId5"/>
    <p:sldLayoutId id="2147483665" r:id="rId6"/>
    <p:sldLayoutId id="2147483666" r:id="rId7"/>
  </p:sldLayoutIdLst>
  <p:hf hdr="0"/>
  <p:txStyles>
    <p:titleStyle>
      <a:lvl1pPr>
        <a:defRPr sz="2400">
          <a:latin typeface="+mj-lt"/>
          <a:ea typeface="+mj-ea"/>
          <a:cs typeface="+mj-cs"/>
        </a:defRPr>
      </a:lvl1pPr>
    </p:titleStyle>
    <p:bodyStyle>
      <a:lvl1pPr marL="0">
        <a:defRPr sz="2400">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295400" y="4951572"/>
            <a:ext cx="3886200" cy="984885"/>
          </a:xfrm>
          <a:prstGeom prst="rect">
            <a:avLst/>
          </a:prstGeom>
        </p:spPr>
        <p:txBody>
          <a:bodyPr vert="horz" wrap="square" lIns="0" tIns="0" rIns="0" bIns="0" rtlCol="0">
            <a:spAutoFit/>
          </a:bodyPr>
          <a:lstStyle/>
          <a:p>
            <a:pPr marL="12700">
              <a:lnSpc>
                <a:spcPct val="100000"/>
              </a:lnSpc>
            </a:pPr>
            <a:r>
              <a:rPr lang="de-DE" sz="1600" dirty="0" smtClean="0">
                <a:latin typeface="Whitney Light"/>
                <a:cs typeface="Whitney Light"/>
              </a:rPr>
              <a:t>Digitaler Donnerstag, MMZ</a:t>
            </a:r>
            <a:endParaRPr lang="de-DE" sz="1600" dirty="0">
              <a:latin typeface="Whitney Light"/>
              <a:cs typeface="Whitney Light"/>
            </a:endParaRPr>
          </a:p>
          <a:p>
            <a:pPr marL="12700">
              <a:lnSpc>
                <a:spcPct val="100000"/>
              </a:lnSpc>
            </a:pPr>
            <a:r>
              <a:rPr lang="de-DE" sz="1600" dirty="0" smtClean="0">
                <a:latin typeface="Whitney Light"/>
                <a:cs typeface="Whitney Light"/>
              </a:rPr>
              <a:t>2023-10-26, </a:t>
            </a:r>
            <a:r>
              <a:rPr lang="de-DE" sz="1600" dirty="0">
                <a:latin typeface="Whitney Light"/>
                <a:cs typeface="Whitney Light"/>
              </a:rPr>
              <a:t>Cottbus</a:t>
            </a:r>
          </a:p>
          <a:p>
            <a:pPr marL="12700">
              <a:lnSpc>
                <a:spcPct val="100000"/>
              </a:lnSpc>
            </a:pPr>
            <a:endParaRPr lang="de-DE" sz="1600" dirty="0">
              <a:latin typeface="Whitney Light"/>
              <a:cs typeface="Whitney Light"/>
            </a:endParaRPr>
          </a:p>
          <a:p>
            <a:pPr marL="12700">
              <a:lnSpc>
                <a:spcPct val="100000"/>
              </a:lnSpc>
            </a:pPr>
            <a:r>
              <a:rPr lang="de-DE" sz="1600" dirty="0">
                <a:latin typeface="Whitney Light"/>
                <a:cs typeface="Whitney Light"/>
              </a:rPr>
              <a:t>Referent: Henry Herkula</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5802" y="1828201"/>
            <a:ext cx="3041177" cy="3123371"/>
          </a:xfrm>
          <a:prstGeom prst="rect">
            <a:avLst/>
          </a:prstGeom>
        </p:spPr>
      </p:pic>
      <p:sp>
        <p:nvSpPr>
          <p:cNvPr id="6" name="Textfeld 5"/>
          <p:cNvSpPr txBox="1"/>
          <p:nvPr/>
        </p:nvSpPr>
        <p:spPr>
          <a:xfrm>
            <a:off x="1219200" y="2398649"/>
            <a:ext cx="7010400" cy="1323439"/>
          </a:xfrm>
          <a:prstGeom prst="rect">
            <a:avLst/>
          </a:prstGeom>
          <a:noFill/>
        </p:spPr>
        <p:txBody>
          <a:bodyPr wrap="square" rtlCol="0">
            <a:spAutoFit/>
          </a:bodyPr>
          <a:lstStyle/>
          <a:p>
            <a:r>
              <a:rPr lang="de-DE" sz="3000" b="1" dirty="0">
                <a:solidFill>
                  <a:srgbClr val="C00000"/>
                </a:solidFill>
              </a:rPr>
              <a:t>Ethische Überlegungen zu </a:t>
            </a:r>
            <a:endParaRPr lang="de-DE" sz="3000" b="1" dirty="0" smtClean="0">
              <a:solidFill>
                <a:srgbClr val="C00000"/>
              </a:solidFill>
            </a:endParaRPr>
          </a:p>
          <a:p>
            <a:r>
              <a:rPr lang="de-DE" sz="3000" b="1" dirty="0" smtClean="0">
                <a:solidFill>
                  <a:srgbClr val="C00000"/>
                </a:solidFill>
              </a:rPr>
              <a:t>Künstlicher Intelligenz als Gegenstand </a:t>
            </a:r>
            <a:endParaRPr lang="de-DE" sz="3000" b="1" dirty="0">
              <a:solidFill>
                <a:srgbClr val="C00000"/>
              </a:solidFill>
            </a:endParaRPr>
          </a:p>
          <a:p>
            <a:r>
              <a:rPr lang="de-DE" sz="2000" dirty="0" smtClean="0"/>
              <a:t>In Bezug auf Individuen, Gruppen und Gesellschaft</a:t>
            </a:r>
            <a:endParaRPr lang="de-DE" sz="2000" dirty="0"/>
          </a:p>
        </p:txBody>
      </p:sp>
    </p:spTree>
    <p:extLst>
      <p:ext uri="{BB962C8B-B14F-4D97-AF65-F5344CB8AC3E}">
        <p14:creationId xmlns:p14="http://schemas.microsoft.com/office/powerpoint/2010/main" val="17545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Warum Ethik? Verantwortung übernehmen!</a:t>
            </a:r>
          </a:p>
        </p:txBody>
      </p:sp>
      <p:sp>
        <p:nvSpPr>
          <p:cNvPr id="3" name="Textplatzhalter 2"/>
          <p:cNvSpPr>
            <a:spLocks noGrp="1"/>
          </p:cNvSpPr>
          <p:nvPr>
            <p:ph type="body" idx="1"/>
          </p:nvPr>
        </p:nvSpPr>
        <p:spPr/>
        <p:txBody>
          <a:bodyPr>
            <a:normAutofit/>
          </a:bodyPr>
          <a:lstStyle/>
          <a:p>
            <a:pPr algn="just">
              <a:spcBef>
                <a:spcPts val="600"/>
              </a:spcBef>
              <a:spcAft>
                <a:spcPts val="600"/>
              </a:spcAft>
              <a:buClr>
                <a:srgbClr val="C00000"/>
              </a:buClr>
            </a:pPr>
            <a:r>
              <a:rPr lang="de-DE" b="1" dirty="0">
                <a:solidFill>
                  <a:srgbClr val="C00000"/>
                </a:solidFill>
              </a:rPr>
              <a:t>Ethik als Reflexion über unser Handeln</a:t>
            </a:r>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dirty="0"/>
              <a:t>Die Ethik beschäftigt sich mit Fragen zu Entscheidungen und Handlungen</a:t>
            </a:r>
            <a:r>
              <a:rPr lang="de-DE" dirty="0" smtClean="0"/>
              <a:t>.</a:t>
            </a:r>
            <a:endParaRPr lang="de-DE" dirty="0"/>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dirty="0" smtClean="0"/>
              <a:t>Sie möchte </a:t>
            </a:r>
            <a:r>
              <a:rPr lang="de-DE" dirty="0"/>
              <a:t>auf </a:t>
            </a:r>
            <a:r>
              <a:rPr lang="de-DE" dirty="0" smtClean="0"/>
              <a:t>Aspekte aufmerksam </a:t>
            </a:r>
            <a:r>
              <a:rPr lang="de-DE" dirty="0"/>
              <a:t>machen, die das Leben von vielen Menschen beeinflussen.</a:t>
            </a:r>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b="1" dirty="0"/>
              <a:t>Zentrale Fragen</a:t>
            </a:r>
            <a:r>
              <a:rPr lang="de-DE" dirty="0"/>
              <a:t>: Was möchten wir mit unserer Arbeit erreichen? Und was sind wir bereit dafür bei begrenzten Ressourcen in Kauf zu nehmen</a:t>
            </a:r>
            <a:r>
              <a:rPr lang="de-DE" dirty="0" smtClean="0"/>
              <a:t>?</a:t>
            </a:r>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i="1" dirty="0" smtClean="0"/>
              <a:t>Weiterlesen</a:t>
            </a:r>
            <a:r>
              <a:rPr lang="de-DE" dirty="0" smtClean="0"/>
              <a:t>: </a:t>
            </a:r>
            <a:r>
              <a:rPr lang="de-DE" dirty="0" err="1" smtClean="0"/>
              <a:t>Wiater</a:t>
            </a:r>
            <a:r>
              <a:rPr lang="de-DE" dirty="0" smtClean="0"/>
              <a:t> 2011, Williams </a:t>
            </a:r>
            <a:r>
              <a:rPr lang="de-DE" dirty="0"/>
              <a:t>1978</a:t>
            </a:r>
            <a:endParaRPr lang="de-DE" dirty="0" smtClean="0"/>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endParaRPr lang="de-DE" b="1" dirty="0">
              <a:solidFill>
                <a:srgbClr val="C00000"/>
              </a:solidFill>
            </a:endParaRPr>
          </a:p>
          <a:p>
            <a:pPr algn="just">
              <a:spcBef>
                <a:spcPts val="600"/>
              </a:spcBef>
              <a:spcAft>
                <a:spcPts val="600"/>
              </a:spcAft>
              <a:buClr>
                <a:srgbClr val="C00000"/>
              </a:buClr>
            </a:pPr>
            <a:r>
              <a:rPr lang="de-DE" b="1" dirty="0" smtClean="0">
                <a:solidFill>
                  <a:srgbClr val="C00000"/>
                </a:solidFill>
              </a:rPr>
              <a:t>Der </a:t>
            </a:r>
            <a:r>
              <a:rPr lang="de-DE" b="1" dirty="0">
                <a:solidFill>
                  <a:srgbClr val="C00000"/>
                </a:solidFill>
              </a:rPr>
              <a:t>Vortrag soll verschiedene ethische Gedankengänge vorstellen </a:t>
            </a:r>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b="1" dirty="0"/>
              <a:t>Ziel des Vortrags</a:t>
            </a:r>
            <a:r>
              <a:rPr lang="de-DE" dirty="0"/>
              <a:t>: </a:t>
            </a:r>
            <a:r>
              <a:rPr lang="de-DE" dirty="0" smtClean="0"/>
              <a:t>Verständnis für ethische Aspekte in Bezug auf Künstliche Intelligenz schaffen!</a:t>
            </a:r>
          </a:p>
          <a:p>
            <a:pPr marL="285750" marR="0" lvl="0" indent="-285750" algn="just"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
              <a:tabLst/>
              <a:defRPr/>
            </a:pPr>
            <a:r>
              <a:rPr lang="de-DE" dirty="0" smtClean="0"/>
              <a:t>Auflistung von Themenbereichen</a:t>
            </a:r>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2</a:t>
            </a:fld>
            <a:endParaRPr lang="de-DE"/>
          </a:p>
        </p:txBody>
      </p:sp>
    </p:spTree>
    <p:extLst>
      <p:ext uri="{BB962C8B-B14F-4D97-AF65-F5344CB8AC3E}">
        <p14:creationId xmlns:p14="http://schemas.microsoft.com/office/powerpoint/2010/main" val="11837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Perspektiven</a:t>
            </a:r>
            <a:endParaRPr lang="de-DE" dirty="0"/>
          </a:p>
        </p:txBody>
      </p:sp>
      <p:sp>
        <p:nvSpPr>
          <p:cNvPr id="3" name="Textplatzhalter 2"/>
          <p:cNvSpPr>
            <a:spLocks noGrp="1"/>
          </p:cNvSpPr>
          <p:nvPr>
            <p:ph type="body" idx="1"/>
          </p:nvPr>
        </p:nvSpPr>
        <p:spPr/>
        <p:txBody>
          <a:bodyPr numCol="1">
            <a:normAutofit fontScale="92500" lnSpcReduction="10000"/>
          </a:bodyPr>
          <a:lstStyle/>
          <a:p>
            <a:pPr marL="285750" indent="-285750">
              <a:spcBef>
                <a:spcPts val="300"/>
              </a:spcBef>
              <a:buClr>
                <a:srgbClr val="C00000"/>
              </a:buClr>
              <a:buFont typeface="Wingdings" panose="05000000000000000000" pitchFamily="2" charset="2"/>
              <a:buChar char="§"/>
            </a:pPr>
            <a:r>
              <a:rPr lang="de-DE" dirty="0" smtClean="0"/>
              <a:t>Künstliche Intelligenz als </a:t>
            </a:r>
            <a:r>
              <a:rPr lang="de-DE" b="1" dirty="0" smtClean="0"/>
              <a:t>Gegenstand (Objekt)</a:t>
            </a:r>
            <a:r>
              <a:rPr lang="de-DE" dirty="0" smtClean="0"/>
              <a:t> oder als </a:t>
            </a:r>
            <a:r>
              <a:rPr lang="de-DE" b="1" dirty="0" smtClean="0"/>
              <a:t>Intelligenter Agent (Subjekt)</a:t>
            </a:r>
            <a:r>
              <a:rPr lang="de-DE" dirty="0" smtClean="0"/>
              <a:t>? Als Gegenstand ist die Verwendung von KI durch Menschen im Vordergrund. Als Agent ist die Ähnlichkeitsbestimmung zum Menschen im Vordergrund. (</a:t>
            </a:r>
            <a:r>
              <a:rPr lang="de-DE" dirty="0"/>
              <a:t>Russell et al., 2010</a:t>
            </a:r>
            <a:r>
              <a:rPr lang="de-DE" dirty="0" smtClean="0"/>
              <a:t>)</a:t>
            </a:r>
          </a:p>
          <a:p>
            <a:pPr marL="285750" indent="-285750">
              <a:spcBef>
                <a:spcPts val="300"/>
              </a:spcBef>
              <a:buClr>
                <a:srgbClr val="C00000"/>
              </a:buClr>
              <a:buFont typeface="Wingdings" panose="05000000000000000000" pitchFamily="2" charset="2"/>
              <a:buChar char="§"/>
            </a:pPr>
            <a:r>
              <a:rPr lang="de-DE" dirty="0" smtClean="0"/>
              <a:t>Starke oder schwache </a:t>
            </a:r>
            <a:r>
              <a:rPr lang="de-DE" dirty="0"/>
              <a:t>Künstliche Intelligenz (</a:t>
            </a:r>
            <a:r>
              <a:rPr lang="de-DE" dirty="0" err="1" smtClean="0"/>
              <a:t>Bringsjord</a:t>
            </a:r>
            <a:r>
              <a:rPr lang="de-DE" dirty="0" smtClean="0"/>
              <a:t>/</a:t>
            </a:r>
            <a:r>
              <a:rPr lang="de-DE" dirty="0" err="1" smtClean="0"/>
              <a:t>Govindarajulu</a:t>
            </a:r>
            <a:r>
              <a:rPr lang="de-DE" dirty="0" smtClean="0"/>
              <a:t> </a:t>
            </a:r>
            <a:r>
              <a:rPr lang="de-DE" dirty="0"/>
              <a:t>2022)</a:t>
            </a:r>
            <a:endParaRPr lang="de-DE" dirty="0" smtClean="0"/>
          </a:p>
          <a:p>
            <a:pPr marL="285750" indent="-285750">
              <a:spcBef>
                <a:spcPts val="300"/>
              </a:spcBef>
              <a:buClr>
                <a:srgbClr val="C00000"/>
              </a:buClr>
              <a:buFont typeface="Wingdings" panose="05000000000000000000" pitchFamily="2" charset="2"/>
              <a:buChar char="§"/>
            </a:pPr>
            <a:r>
              <a:rPr lang="de-DE" dirty="0" smtClean="0"/>
              <a:t>Roboterethik oder KI-Ethik? (</a:t>
            </a:r>
            <a:r>
              <a:rPr lang="de-DE" dirty="0" err="1" smtClean="0"/>
              <a:t>Siciliano</a:t>
            </a:r>
            <a:r>
              <a:rPr lang="de-DE" dirty="0" smtClean="0"/>
              <a:t>/</a:t>
            </a:r>
            <a:r>
              <a:rPr lang="de-DE" dirty="0" err="1" smtClean="0"/>
              <a:t>Oussama</a:t>
            </a:r>
            <a:r>
              <a:rPr lang="de-DE" dirty="0" smtClean="0"/>
              <a:t> 2008) Roboter haben individuelle physische Präsenz.</a:t>
            </a:r>
          </a:p>
          <a:p>
            <a:pPr marL="285750" indent="-285750">
              <a:spcBef>
                <a:spcPts val="300"/>
              </a:spcBef>
              <a:buClr>
                <a:srgbClr val="C00000"/>
              </a:buClr>
              <a:buFont typeface="Wingdings" panose="05000000000000000000" pitchFamily="2" charset="2"/>
              <a:buChar char="§"/>
            </a:pPr>
            <a:endParaRPr lang="de-DE" dirty="0" smtClean="0"/>
          </a:p>
          <a:p>
            <a:pPr marL="285750" indent="-285750">
              <a:spcBef>
                <a:spcPts val="300"/>
              </a:spcBef>
              <a:buClr>
                <a:srgbClr val="C00000"/>
              </a:buClr>
              <a:buFont typeface="Wingdings" panose="05000000000000000000" pitchFamily="2" charset="2"/>
              <a:buChar char="§"/>
            </a:pPr>
            <a:r>
              <a:rPr lang="de-DE" b="1" dirty="0" smtClean="0"/>
              <a:t>Ebenen</a:t>
            </a:r>
            <a:r>
              <a:rPr lang="de-DE" dirty="0" smtClean="0"/>
              <a:t>: Individuen, Gruppen/Organisationen, Gesellschaft (</a:t>
            </a:r>
            <a:r>
              <a:rPr lang="de-DE" dirty="0" err="1" smtClean="0"/>
              <a:t>Ropohl</a:t>
            </a:r>
            <a:r>
              <a:rPr lang="de-DE" dirty="0" smtClean="0"/>
              <a:t> 1996)</a:t>
            </a:r>
          </a:p>
          <a:p>
            <a:pPr marL="285750" indent="-285750">
              <a:spcBef>
                <a:spcPts val="300"/>
              </a:spcBef>
              <a:buClr>
                <a:srgbClr val="C00000"/>
              </a:buClr>
              <a:buFont typeface="Wingdings" panose="05000000000000000000" pitchFamily="2" charset="2"/>
              <a:buChar char="§"/>
            </a:pPr>
            <a:r>
              <a:rPr lang="de-DE" dirty="0" smtClean="0"/>
              <a:t>Programmierer*innen, Anwender*innen, Entscheider*innen</a:t>
            </a:r>
            <a:endParaRPr lang="de-DE" dirty="0"/>
          </a:p>
          <a:p>
            <a:pPr marL="285750" indent="-285750">
              <a:spcBef>
                <a:spcPts val="300"/>
              </a:spcBef>
              <a:buClr>
                <a:srgbClr val="C00000"/>
              </a:buClr>
              <a:buFont typeface="Wingdings" panose="05000000000000000000" pitchFamily="2" charset="2"/>
              <a:buChar char="§"/>
            </a:pPr>
            <a:r>
              <a:rPr lang="de-DE" dirty="0" smtClean="0"/>
              <a:t>Kompetenz im Umgang: KI-Systeme verstehen, KI-Systeme unterscheiden, KI-Systeme intendiert nutzen, KI-Systeme kreativ verwenden</a:t>
            </a:r>
          </a:p>
          <a:p>
            <a:pPr marL="285750" indent="-285750">
              <a:spcBef>
                <a:spcPts val="300"/>
              </a:spcBef>
              <a:buClr>
                <a:srgbClr val="C00000"/>
              </a:buClr>
              <a:buFont typeface="Wingdings" panose="05000000000000000000" pitchFamily="2" charset="2"/>
              <a:buChar char="§"/>
            </a:pPr>
            <a:endParaRPr lang="de-DE" dirty="0" smtClean="0"/>
          </a:p>
          <a:p>
            <a:pPr marL="285750" indent="-285750">
              <a:spcBef>
                <a:spcPts val="300"/>
              </a:spcBef>
              <a:buClr>
                <a:srgbClr val="C00000"/>
              </a:buClr>
              <a:buFont typeface="Wingdings" panose="05000000000000000000" pitchFamily="2" charset="2"/>
              <a:buChar char="§"/>
            </a:pPr>
            <a:r>
              <a:rPr lang="de-DE" b="1" dirty="0" smtClean="0"/>
              <a:t>In diesem Vortrag</a:t>
            </a:r>
            <a:r>
              <a:rPr lang="de-DE" dirty="0" smtClean="0"/>
              <a:t>: Ethische Überlegungen für Anwender*innen, die KI-Systeme nicht verstehen und vor allem intendiert nutzen; in Bezug auf die verschiedenen Betrachtungsebenen von schwacher KI als Gegenstand.</a:t>
            </a:r>
            <a:endParaRPr lang="de-DE" b="1" dirty="0" smtClean="0">
              <a:solidFill>
                <a:srgbClr val="C00000"/>
              </a:solidFill>
            </a:endParaRPr>
          </a:p>
          <a:p>
            <a:endParaRPr lang="de-DE" b="1" dirty="0">
              <a:solidFill>
                <a:srgbClr val="C00000"/>
              </a:solidFill>
            </a:endParaRPr>
          </a:p>
          <a:p>
            <a:endParaRPr lang="de-DE" b="1" dirty="0" smtClean="0">
              <a:solidFill>
                <a:srgbClr val="C00000"/>
              </a:solidFill>
            </a:endParaRPr>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3</a:t>
            </a:fld>
            <a:endParaRPr lang="de-DE"/>
          </a:p>
        </p:txBody>
      </p:sp>
    </p:spTree>
    <p:extLst>
      <p:ext uri="{BB962C8B-B14F-4D97-AF65-F5344CB8AC3E}">
        <p14:creationId xmlns:p14="http://schemas.microsoft.com/office/powerpoint/2010/main" val="208370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Gegenstands-Charakter</a:t>
            </a:r>
            <a:endParaRPr lang="de-DE" dirty="0"/>
          </a:p>
        </p:txBody>
      </p:sp>
      <p:sp>
        <p:nvSpPr>
          <p:cNvPr id="3" name="Textplatzhalter 2"/>
          <p:cNvSpPr>
            <a:spLocks noGrp="1"/>
          </p:cNvSpPr>
          <p:nvPr>
            <p:ph type="body" idx="1"/>
          </p:nvPr>
        </p:nvSpPr>
        <p:spPr/>
        <p:txBody>
          <a:bodyPr numCol="1">
            <a:normAutofit/>
          </a:bodyPr>
          <a:lstStyle/>
          <a:p>
            <a:pPr marL="285750" indent="-285750">
              <a:spcBef>
                <a:spcPts val="300"/>
              </a:spcBef>
              <a:buClr>
                <a:srgbClr val="C00000"/>
              </a:buClr>
              <a:buFont typeface="Wingdings" panose="05000000000000000000" pitchFamily="2" charset="2"/>
              <a:buChar char="§"/>
            </a:pPr>
            <a:r>
              <a:rPr lang="de-DE" dirty="0" smtClean="0"/>
              <a:t>Viele </a:t>
            </a:r>
            <a:r>
              <a:rPr lang="de-DE" dirty="0"/>
              <a:t>ethische Probleme sind nicht nur für die Verwendung von Künstlicher Intelligenz </a:t>
            </a:r>
            <a:r>
              <a:rPr lang="de-DE" dirty="0" smtClean="0"/>
              <a:t>relevant </a:t>
            </a:r>
            <a:r>
              <a:rPr lang="de-DE" dirty="0"/>
              <a:t>(Computerethik, </a:t>
            </a:r>
            <a:r>
              <a:rPr lang="de-DE" dirty="0" smtClean="0"/>
              <a:t>Moor 1985), </a:t>
            </a:r>
            <a:r>
              <a:rPr lang="de-DE" dirty="0"/>
              <a:t>erhalten </a:t>
            </a:r>
            <a:r>
              <a:rPr lang="de-DE" dirty="0" smtClean="0"/>
              <a:t>aber durch neue Anwendungsbereiche eine gesonderte Stellung.</a:t>
            </a:r>
          </a:p>
          <a:p>
            <a:pPr marL="285750" indent="-285750">
              <a:spcBef>
                <a:spcPts val="300"/>
              </a:spcBef>
              <a:buClr>
                <a:srgbClr val="C00000"/>
              </a:buClr>
              <a:buFont typeface="Wingdings" panose="05000000000000000000" pitchFamily="2" charset="2"/>
              <a:buChar char="§"/>
            </a:pPr>
            <a:r>
              <a:rPr lang="de-DE" dirty="0" smtClean="0"/>
              <a:t>Weiterhin unterstelle ich einem Gegenstand weniger, dass er mir schaden möchte, da ich normalerweise seinen vollen Funktionsumfang begreifen kann (zum Beispiel Hammer, Säge, Gießkanne; im Gegensatz zu </a:t>
            </a:r>
            <a:r>
              <a:rPr lang="de-DE" dirty="0" err="1" smtClean="0"/>
              <a:t>Smartgeräten</a:t>
            </a:r>
            <a:r>
              <a:rPr lang="de-DE" dirty="0" smtClean="0"/>
              <a:t> wie Telefonen, Autos, Computern, dessen digitaler Funktionsumfang nicht direkt ersichtlich ist).</a:t>
            </a:r>
          </a:p>
          <a:p>
            <a:pPr marL="285750" indent="-285750">
              <a:spcBef>
                <a:spcPts val="300"/>
              </a:spcBef>
              <a:buClr>
                <a:srgbClr val="C00000"/>
              </a:buClr>
              <a:buFont typeface="Wingdings" panose="05000000000000000000" pitchFamily="2" charset="2"/>
              <a:buChar char="§"/>
            </a:pPr>
            <a:r>
              <a:rPr lang="de-DE" dirty="0" smtClean="0"/>
              <a:t>Daneben erhalten Large Language Models (wie GPT-4) zurzeit jedoch sehr viel Aufmerksamkeit, weil ihr menschliches Auftreten (über Textausgaben) zusätzliche Glaubwürdigkeit schafft.</a:t>
            </a:r>
          </a:p>
          <a:p>
            <a:pPr marL="285750" indent="-285750">
              <a:spcBef>
                <a:spcPts val="300"/>
              </a:spcBef>
              <a:buClr>
                <a:srgbClr val="C00000"/>
              </a:buClr>
              <a:buFont typeface="Wingdings" panose="05000000000000000000" pitchFamily="2" charset="2"/>
              <a:buChar char="§"/>
            </a:pPr>
            <a:r>
              <a:rPr lang="de-DE" dirty="0" smtClean="0"/>
              <a:t>Hier scheint auch eine Spannung zu existieren, inwiefern ein vermenschlichter Gegenstand soziale und materielle Bedürfnisse erfüllen kann und wie in diesem Zusammenhang unsere Sicht auf die Verwendung von Menschen als Gegenständen (Sklaverei) beeinflusst wird.</a:t>
            </a:r>
            <a:endParaRPr lang="de-DE" dirty="0"/>
          </a:p>
          <a:p>
            <a:pPr marL="285750" indent="-285750">
              <a:spcBef>
                <a:spcPts val="300"/>
              </a:spcBef>
              <a:buClr>
                <a:srgbClr val="C00000"/>
              </a:buClr>
              <a:buFont typeface="Wingdings" panose="05000000000000000000" pitchFamily="2" charset="2"/>
              <a:buChar char="§"/>
            </a:pPr>
            <a:endParaRPr lang="de-DE" b="1" dirty="0">
              <a:solidFill>
                <a:srgbClr val="C00000"/>
              </a:solidFill>
            </a:endParaRPr>
          </a:p>
          <a:p>
            <a:endParaRPr lang="de-DE" b="1" dirty="0" smtClean="0">
              <a:solidFill>
                <a:srgbClr val="C00000"/>
              </a:solidFill>
            </a:endParaRPr>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4</a:t>
            </a:fld>
            <a:endParaRPr lang="de-DE"/>
          </a:p>
        </p:txBody>
      </p:sp>
    </p:spTree>
    <p:extLst>
      <p:ext uri="{BB962C8B-B14F-4D97-AF65-F5344CB8AC3E}">
        <p14:creationId xmlns:p14="http://schemas.microsoft.com/office/powerpoint/2010/main" val="3028112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Einführungen und </a:t>
            </a:r>
            <a:r>
              <a:rPr lang="de-DE" smtClean="0"/>
              <a:t>zentrale Quellen</a:t>
            </a:r>
            <a:endParaRPr lang="de-DE" dirty="0"/>
          </a:p>
        </p:txBody>
      </p:sp>
      <p:sp>
        <p:nvSpPr>
          <p:cNvPr id="3" name="Textplatzhalter 2"/>
          <p:cNvSpPr>
            <a:spLocks noGrp="1"/>
          </p:cNvSpPr>
          <p:nvPr>
            <p:ph type="body" idx="1"/>
          </p:nvPr>
        </p:nvSpPr>
        <p:spPr/>
        <p:txBody>
          <a:bodyPr numCol="1">
            <a:normAutofit/>
          </a:bodyPr>
          <a:lstStyle/>
          <a:p>
            <a:r>
              <a:rPr lang="en-US" b="1" dirty="0">
                <a:solidFill>
                  <a:srgbClr val="C00000"/>
                </a:solidFill>
              </a:rPr>
              <a:t>Ethics of artificial intelligence and robotics</a:t>
            </a:r>
            <a:r>
              <a:rPr lang="de-DE" b="1" dirty="0">
                <a:solidFill>
                  <a:srgbClr val="C00000"/>
                </a:solidFill>
              </a:rPr>
              <a:t> </a:t>
            </a:r>
            <a:r>
              <a:rPr lang="de-DE" b="1" dirty="0" smtClean="0">
                <a:solidFill>
                  <a:srgbClr val="C00000"/>
                </a:solidFill>
              </a:rPr>
              <a:t>(2020/2023)</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a:t>Umfangreiche </a:t>
            </a:r>
            <a:r>
              <a:rPr lang="de-DE" dirty="0" smtClean="0"/>
              <a:t>Einführung der Stanford </a:t>
            </a:r>
            <a:r>
              <a:rPr lang="de-DE" dirty="0" err="1" smtClean="0"/>
              <a:t>Encyclopedia</a:t>
            </a:r>
            <a:r>
              <a:rPr lang="de-DE" dirty="0" smtClean="0"/>
              <a:t> </a:t>
            </a:r>
            <a:r>
              <a:rPr lang="de-DE" dirty="0" err="1" smtClean="0"/>
              <a:t>of</a:t>
            </a:r>
            <a:r>
              <a:rPr lang="de-DE" dirty="0" smtClean="0"/>
              <a:t> </a:t>
            </a:r>
            <a:r>
              <a:rPr lang="de-DE" dirty="0" err="1" smtClean="0"/>
              <a:t>Philosophy</a:t>
            </a:r>
            <a:r>
              <a:rPr lang="de-DE" dirty="0" smtClean="0"/>
              <a:t> mit wesentlichem Überblick über die verschiedenen abgesteckten Diskussionen.</a:t>
            </a:r>
            <a:endParaRPr lang="de-DE" b="1" dirty="0" smtClean="0">
              <a:solidFill>
                <a:srgbClr val="C00000"/>
              </a:solidFill>
            </a:endParaRPr>
          </a:p>
          <a:p>
            <a:endParaRPr lang="de-DE" b="1" dirty="0">
              <a:solidFill>
                <a:srgbClr val="C00000"/>
              </a:solidFill>
            </a:endParaRPr>
          </a:p>
          <a:p>
            <a:r>
              <a:rPr lang="de-DE" b="1" dirty="0" smtClean="0">
                <a:solidFill>
                  <a:srgbClr val="C00000"/>
                </a:solidFill>
              </a:rPr>
              <a:t>UNESCO: </a:t>
            </a:r>
            <a:r>
              <a:rPr lang="de-DE" b="1" dirty="0" err="1" smtClean="0">
                <a:solidFill>
                  <a:srgbClr val="C00000"/>
                </a:solidFill>
              </a:rPr>
              <a:t>Recommendation</a:t>
            </a:r>
            <a:r>
              <a:rPr lang="de-DE" b="1" dirty="0" smtClean="0">
                <a:solidFill>
                  <a:srgbClr val="C00000"/>
                </a:solidFill>
              </a:rPr>
              <a:t> on </a:t>
            </a:r>
            <a:r>
              <a:rPr lang="de-DE" b="1" dirty="0" err="1" smtClean="0">
                <a:solidFill>
                  <a:srgbClr val="C00000"/>
                </a:solidFill>
              </a:rPr>
              <a:t>the</a:t>
            </a:r>
            <a:r>
              <a:rPr lang="de-DE" b="1" dirty="0" smtClean="0">
                <a:solidFill>
                  <a:srgbClr val="C00000"/>
                </a:solidFill>
              </a:rPr>
              <a:t> </a:t>
            </a:r>
            <a:r>
              <a:rPr lang="de-DE" b="1" dirty="0" err="1" smtClean="0">
                <a:solidFill>
                  <a:srgbClr val="C00000"/>
                </a:solidFill>
              </a:rPr>
              <a:t>Ethics</a:t>
            </a:r>
            <a:r>
              <a:rPr lang="de-DE" b="1" dirty="0" smtClean="0">
                <a:solidFill>
                  <a:srgbClr val="C00000"/>
                </a:solidFill>
              </a:rPr>
              <a:t> </a:t>
            </a:r>
            <a:r>
              <a:rPr lang="de-DE" b="1" dirty="0" err="1" smtClean="0">
                <a:solidFill>
                  <a:srgbClr val="C00000"/>
                </a:solidFill>
              </a:rPr>
              <a:t>of</a:t>
            </a:r>
            <a:r>
              <a:rPr lang="de-DE" b="1" dirty="0" smtClean="0">
                <a:solidFill>
                  <a:srgbClr val="C00000"/>
                </a:solidFill>
              </a:rPr>
              <a:t> </a:t>
            </a:r>
            <a:r>
              <a:rPr lang="de-DE" b="1" dirty="0" err="1" smtClean="0">
                <a:solidFill>
                  <a:srgbClr val="C00000"/>
                </a:solidFill>
              </a:rPr>
              <a:t>Artificial</a:t>
            </a:r>
            <a:r>
              <a:rPr lang="de-DE" b="1" dirty="0" smtClean="0">
                <a:solidFill>
                  <a:srgbClr val="C00000"/>
                </a:solidFill>
              </a:rPr>
              <a:t> </a:t>
            </a:r>
            <a:r>
              <a:rPr lang="de-DE" b="1" dirty="0" err="1" smtClean="0">
                <a:solidFill>
                  <a:srgbClr val="C00000"/>
                </a:solidFill>
              </a:rPr>
              <a:t>Intelligence</a:t>
            </a:r>
            <a:r>
              <a:rPr lang="de-DE" b="1" dirty="0" smtClean="0">
                <a:solidFill>
                  <a:srgbClr val="C00000"/>
                </a:solidFill>
              </a:rPr>
              <a:t> (2021)</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smtClean="0"/>
              <a:t>Ergebnis einer KI-Konferenz in Frankreich, soll </a:t>
            </a:r>
            <a:r>
              <a:rPr lang="de-DE" dirty="0" err="1" smtClean="0"/>
              <a:t>Governance</a:t>
            </a:r>
            <a:r>
              <a:rPr lang="de-DE" dirty="0" smtClean="0"/>
              <a:t>-Entscheidungen für UN-Staaten ermöglichen</a:t>
            </a:r>
          </a:p>
          <a:p>
            <a:pPr marL="358775" indent="-358775">
              <a:spcBef>
                <a:spcPts val="300"/>
              </a:spcBef>
              <a:buClr>
                <a:srgbClr val="C00000"/>
              </a:buClr>
              <a:buFont typeface="Wingdings" panose="05000000000000000000" pitchFamily="2" charset="2"/>
              <a:buChar char="§"/>
            </a:pPr>
            <a:r>
              <a:rPr lang="de-DE" dirty="0" smtClean="0"/>
              <a:t>„</a:t>
            </a:r>
            <a:r>
              <a:rPr lang="en-US" dirty="0" smtClean="0"/>
              <a:t>Recognizing</a:t>
            </a:r>
            <a:r>
              <a:rPr lang="en-US" b="1" i="1" dirty="0" smtClean="0"/>
              <a:t> </a:t>
            </a:r>
            <a:r>
              <a:rPr lang="en-US" dirty="0"/>
              <a:t>the profound and dynamic positive and negative impacts of artificial intelligence (AI) on societies, environment, ecosystems and human lives, including the human mind, in part because of the new ways in which its use influences human thinking, interaction and decision-making and affects education, human, social and natural sciences, culture, and communication and </a:t>
            </a:r>
            <a:r>
              <a:rPr lang="en-US" dirty="0" smtClean="0"/>
              <a:t>information</a:t>
            </a:r>
            <a:r>
              <a:rPr lang="de-DE" dirty="0" smtClean="0"/>
              <a:t>“ (S. 1)</a:t>
            </a:r>
          </a:p>
          <a:p>
            <a:pPr marL="358775" indent="-358775">
              <a:spcBef>
                <a:spcPts val="300"/>
              </a:spcBef>
              <a:buClr>
                <a:srgbClr val="C00000"/>
              </a:buClr>
              <a:buFont typeface="Wingdings" panose="05000000000000000000" pitchFamily="2" charset="2"/>
              <a:buChar char="§"/>
            </a:pPr>
            <a:endParaRPr lang="de-DE" dirty="0" smtClean="0"/>
          </a:p>
          <a:p>
            <a:pPr>
              <a:spcBef>
                <a:spcPts val="300"/>
              </a:spcBef>
              <a:buClr>
                <a:srgbClr val="C00000"/>
              </a:buClr>
            </a:pPr>
            <a:endParaRPr lang="de-DE" dirty="0"/>
          </a:p>
          <a:p>
            <a:pPr marL="358775" indent="-358775">
              <a:spcBef>
                <a:spcPts val="300"/>
              </a:spcBef>
              <a:buClr>
                <a:srgbClr val="C00000"/>
              </a:buClr>
              <a:buFont typeface="Wingdings" panose="05000000000000000000" pitchFamily="2" charset="2"/>
              <a:buChar char="§"/>
            </a:pPr>
            <a:endParaRPr lang="de-DE" dirty="0" smtClean="0"/>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5</a:t>
            </a:fld>
            <a:endParaRPr lang="de-DE"/>
          </a:p>
        </p:txBody>
      </p:sp>
    </p:spTree>
    <p:extLst>
      <p:ext uri="{BB962C8B-B14F-4D97-AF65-F5344CB8AC3E}">
        <p14:creationId xmlns:p14="http://schemas.microsoft.com/office/powerpoint/2010/main" val="71114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Individuen</a:t>
            </a:r>
            <a:endParaRPr lang="de-DE" dirty="0"/>
          </a:p>
        </p:txBody>
      </p:sp>
      <p:sp>
        <p:nvSpPr>
          <p:cNvPr id="3" name="Textplatzhalter 2"/>
          <p:cNvSpPr>
            <a:spLocks noGrp="1"/>
          </p:cNvSpPr>
          <p:nvPr>
            <p:ph type="body" idx="1"/>
          </p:nvPr>
        </p:nvSpPr>
        <p:spPr/>
        <p:txBody>
          <a:bodyPr>
            <a:normAutofit fontScale="92500" lnSpcReduction="20000"/>
          </a:bodyPr>
          <a:lstStyle/>
          <a:p>
            <a:r>
              <a:rPr lang="de-DE" b="1" dirty="0" smtClean="0">
                <a:solidFill>
                  <a:srgbClr val="C00000"/>
                </a:solidFill>
              </a:rPr>
              <a:t>Bedeutung geistiger Arbeit</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smtClean="0"/>
              <a:t>Geistige und kreative Arbeiten können durch Unterstützungsprozesse schneller gelöst werden.</a:t>
            </a:r>
            <a:endParaRPr lang="de-DE" dirty="0"/>
          </a:p>
          <a:p>
            <a:endParaRPr lang="de-DE" b="1" dirty="0" smtClean="0">
              <a:solidFill>
                <a:srgbClr val="C00000"/>
              </a:solidFill>
            </a:endParaRPr>
          </a:p>
          <a:p>
            <a:r>
              <a:rPr lang="de-DE" b="1" dirty="0" smtClean="0">
                <a:solidFill>
                  <a:srgbClr val="C00000"/>
                </a:solidFill>
              </a:rPr>
              <a:t>Datenschutz / sensible Informationen</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smtClean="0"/>
              <a:t>Wer </a:t>
            </a:r>
            <a:r>
              <a:rPr lang="de-DE" dirty="0"/>
              <a:t>etwas über mich weiß, kann das ausnutzen, um </a:t>
            </a:r>
            <a:r>
              <a:rPr lang="de-DE" dirty="0" smtClean="0"/>
              <a:t>mich zu beeinflussen.</a:t>
            </a:r>
          </a:p>
          <a:p>
            <a:pPr>
              <a:spcBef>
                <a:spcPts val="300"/>
              </a:spcBef>
              <a:buClr>
                <a:srgbClr val="C00000"/>
              </a:buClr>
            </a:pPr>
            <a:endParaRPr lang="de-DE" dirty="0" smtClean="0"/>
          </a:p>
          <a:p>
            <a:pPr>
              <a:spcBef>
                <a:spcPts val="300"/>
              </a:spcBef>
              <a:buClr>
                <a:srgbClr val="C00000"/>
              </a:buClr>
            </a:pPr>
            <a:r>
              <a:rPr lang="de-DE" b="1" dirty="0" smtClean="0">
                <a:solidFill>
                  <a:srgbClr val="C00000"/>
                </a:solidFill>
              </a:rPr>
              <a:t>Entfaltung der eigenen Persönlichkeit</a:t>
            </a:r>
            <a:endParaRPr lang="de-DE" dirty="0" smtClean="0"/>
          </a:p>
          <a:p>
            <a:pPr marL="358775" indent="-358775">
              <a:spcBef>
                <a:spcPts val="300"/>
              </a:spcBef>
              <a:buClr>
                <a:srgbClr val="C00000"/>
              </a:buClr>
              <a:buFont typeface="Wingdings" panose="05000000000000000000" pitchFamily="2" charset="2"/>
              <a:buChar char="§"/>
            </a:pPr>
            <a:r>
              <a:rPr lang="de-DE" dirty="0" smtClean="0"/>
              <a:t>Ich kann meine kreativen Gedanken einfacher und in einer höheren Qualität umsetzen</a:t>
            </a:r>
          </a:p>
          <a:p>
            <a:pPr marL="358775" indent="-358775">
              <a:spcBef>
                <a:spcPts val="300"/>
              </a:spcBef>
              <a:buClr>
                <a:srgbClr val="C00000"/>
              </a:buClr>
              <a:buFont typeface="Wingdings" panose="05000000000000000000" pitchFamily="2" charset="2"/>
              <a:buChar char="§"/>
            </a:pPr>
            <a:r>
              <a:rPr lang="de-DE" dirty="0" smtClean="0"/>
              <a:t>Das KI-System ist mit Daten gefüllt, die kulturelle Wertvorstellungen enthalten, die mich prägen. Zum Beispiel: Sexualität, Gewalt, Religion.</a:t>
            </a:r>
          </a:p>
          <a:p>
            <a:pPr>
              <a:spcBef>
                <a:spcPts val="300"/>
              </a:spcBef>
              <a:buClr>
                <a:srgbClr val="C00000"/>
              </a:buClr>
            </a:pPr>
            <a:endParaRPr lang="de-DE" dirty="0"/>
          </a:p>
          <a:p>
            <a:pPr>
              <a:spcBef>
                <a:spcPts val="300"/>
              </a:spcBef>
              <a:buClr>
                <a:srgbClr val="C00000"/>
              </a:buClr>
            </a:pPr>
            <a:r>
              <a:rPr lang="de-DE" b="1" dirty="0" smtClean="0">
                <a:solidFill>
                  <a:srgbClr val="C00000"/>
                </a:solidFill>
              </a:rPr>
              <a:t>Wahrnehmungsfehler</a:t>
            </a:r>
            <a:endParaRPr lang="de-DE" dirty="0"/>
          </a:p>
          <a:p>
            <a:pPr marL="358775" indent="-358775">
              <a:spcBef>
                <a:spcPts val="300"/>
              </a:spcBef>
              <a:buClr>
                <a:srgbClr val="C00000"/>
              </a:buClr>
              <a:buFont typeface="Wingdings" panose="05000000000000000000" pitchFamily="2" charset="2"/>
              <a:buChar char="§"/>
            </a:pPr>
            <a:r>
              <a:rPr lang="de-DE" dirty="0" smtClean="0"/>
              <a:t>KI-Systeme zeigen mir eine Realität, ohne dass ich ihre Vertrauenswürdigkeit überprüfen kann.</a:t>
            </a:r>
            <a:endParaRPr lang="de-DE" b="1" dirty="0" smtClean="0">
              <a:solidFill>
                <a:srgbClr val="C00000"/>
              </a:solidFill>
            </a:endParaRPr>
          </a:p>
          <a:p>
            <a:pPr>
              <a:spcBef>
                <a:spcPts val="300"/>
              </a:spcBef>
              <a:buClr>
                <a:srgbClr val="C00000"/>
              </a:buClr>
            </a:pPr>
            <a:endParaRPr lang="de-DE" b="1" dirty="0" smtClean="0">
              <a:solidFill>
                <a:srgbClr val="C00000"/>
              </a:solidFill>
            </a:endParaRPr>
          </a:p>
          <a:p>
            <a:pPr>
              <a:spcBef>
                <a:spcPts val="300"/>
              </a:spcBef>
              <a:buClr>
                <a:srgbClr val="C00000"/>
              </a:buClr>
            </a:pPr>
            <a:r>
              <a:rPr lang="de-DE" b="1" dirty="0" smtClean="0">
                <a:solidFill>
                  <a:srgbClr val="C00000"/>
                </a:solidFill>
              </a:rPr>
              <a:t>Überzeugung zu Handlungen</a:t>
            </a:r>
            <a:endParaRPr lang="de-DE" dirty="0" smtClean="0"/>
          </a:p>
          <a:p>
            <a:pPr marL="358775" indent="-358775">
              <a:spcBef>
                <a:spcPts val="300"/>
              </a:spcBef>
              <a:buClr>
                <a:srgbClr val="C00000"/>
              </a:buClr>
              <a:buFont typeface="Wingdings" panose="05000000000000000000" pitchFamily="2" charset="2"/>
              <a:buChar char="§"/>
            </a:pPr>
            <a:r>
              <a:rPr lang="de-DE" dirty="0" smtClean="0"/>
              <a:t>Das </a:t>
            </a:r>
            <a:r>
              <a:rPr lang="de-DE" dirty="0"/>
              <a:t>KI-System </a:t>
            </a:r>
            <a:r>
              <a:rPr lang="de-DE" dirty="0" smtClean="0"/>
              <a:t>kann mich von Handlungen überzeugen, ohne dass es mir alle Informationen geben muss, um sinnvolle Entscheidungen treffen zu können.</a:t>
            </a:r>
            <a:endParaRPr lang="de-DE" dirty="0"/>
          </a:p>
          <a:p>
            <a:pPr marL="358775" indent="-358775">
              <a:spcBef>
                <a:spcPts val="300"/>
              </a:spcBef>
              <a:buClr>
                <a:srgbClr val="C00000"/>
              </a:buClr>
              <a:buFont typeface="Wingdings" panose="05000000000000000000" pitchFamily="2" charset="2"/>
              <a:buChar char="§"/>
            </a:pPr>
            <a:endParaRPr lang="de-DE" dirty="0"/>
          </a:p>
          <a:p>
            <a:pPr>
              <a:spcBef>
                <a:spcPts val="300"/>
              </a:spcBef>
              <a:buClr>
                <a:srgbClr val="C00000"/>
              </a:buClr>
            </a:pPr>
            <a:r>
              <a:rPr lang="de-DE" b="1" dirty="0" smtClean="0">
                <a:solidFill>
                  <a:srgbClr val="C00000"/>
                </a:solidFill>
              </a:rPr>
              <a:t>Gesundheit</a:t>
            </a:r>
            <a:endParaRPr lang="de-DE" dirty="0"/>
          </a:p>
          <a:p>
            <a:pPr marL="358775" indent="-358775">
              <a:spcBef>
                <a:spcPts val="300"/>
              </a:spcBef>
              <a:buClr>
                <a:srgbClr val="C00000"/>
              </a:buClr>
              <a:buFont typeface="Wingdings" panose="05000000000000000000" pitchFamily="2" charset="2"/>
              <a:buChar char="§"/>
            </a:pPr>
            <a:r>
              <a:rPr lang="de-DE" dirty="0" smtClean="0"/>
              <a:t>KI-Systeme können soziale Nähe ersetzen (KI-Freund*innen)</a:t>
            </a:r>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6</a:t>
            </a:fld>
            <a:endParaRPr lang="de-DE"/>
          </a:p>
        </p:txBody>
      </p:sp>
    </p:spTree>
    <p:extLst>
      <p:ext uri="{BB962C8B-B14F-4D97-AF65-F5344CB8AC3E}">
        <p14:creationId xmlns:p14="http://schemas.microsoft.com/office/powerpoint/2010/main" val="3303044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Gruppen</a:t>
            </a:r>
            <a:endParaRPr lang="de-DE" dirty="0"/>
          </a:p>
        </p:txBody>
      </p:sp>
      <p:sp>
        <p:nvSpPr>
          <p:cNvPr id="3" name="Textplatzhalter 2"/>
          <p:cNvSpPr>
            <a:spLocks noGrp="1"/>
          </p:cNvSpPr>
          <p:nvPr>
            <p:ph type="body" idx="1"/>
          </p:nvPr>
        </p:nvSpPr>
        <p:spPr/>
        <p:txBody>
          <a:bodyPr>
            <a:normAutofit/>
          </a:bodyPr>
          <a:lstStyle/>
          <a:p>
            <a:pPr>
              <a:spcBef>
                <a:spcPts val="300"/>
              </a:spcBef>
              <a:buClr>
                <a:srgbClr val="C00000"/>
              </a:buClr>
            </a:pPr>
            <a:r>
              <a:rPr lang="de-DE" b="1" dirty="0">
                <a:solidFill>
                  <a:srgbClr val="C00000"/>
                </a:solidFill>
              </a:rPr>
              <a:t>Gruppensimulation</a:t>
            </a:r>
            <a:endParaRPr lang="de-DE" dirty="0"/>
          </a:p>
          <a:p>
            <a:pPr marL="358775" indent="-358775">
              <a:spcBef>
                <a:spcPts val="300"/>
              </a:spcBef>
              <a:buClr>
                <a:srgbClr val="C00000"/>
              </a:buClr>
              <a:buFont typeface="Wingdings" panose="05000000000000000000" pitchFamily="2" charset="2"/>
              <a:buChar char="§"/>
            </a:pPr>
            <a:r>
              <a:rPr lang="de-DE" dirty="0"/>
              <a:t>Simulation von anderen Meinungen, anstatt sich mit den Menschen auseinanderzusetzen</a:t>
            </a:r>
          </a:p>
          <a:p>
            <a:endParaRPr lang="de-DE" b="1" dirty="0" smtClean="0">
              <a:solidFill>
                <a:srgbClr val="C00000"/>
              </a:solidFill>
            </a:endParaRPr>
          </a:p>
          <a:p>
            <a:endParaRPr lang="de-DE" b="1" dirty="0">
              <a:solidFill>
                <a:srgbClr val="C00000"/>
              </a:solidFill>
            </a:endParaRPr>
          </a:p>
          <a:p>
            <a:r>
              <a:rPr lang="de-DE" b="1" dirty="0" smtClean="0">
                <a:solidFill>
                  <a:srgbClr val="C00000"/>
                </a:solidFill>
              </a:rPr>
              <a:t>Stereotypisierung</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smtClean="0"/>
              <a:t>Bestehende Narrative können sich verhärten. Was zeichnet eine bestimmte Gruppe aus?</a:t>
            </a:r>
          </a:p>
          <a:p>
            <a:pPr>
              <a:spcBef>
                <a:spcPts val="300"/>
              </a:spcBef>
              <a:buClr>
                <a:srgbClr val="C00000"/>
              </a:buClr>
            </a:pPr>
            <a:endParaRPr lang="de-DE" dirty="0" smtClean="0"/>
          </a:p>
          <a:p>
            <a:pPr>
              <a:spcBef>
                <a:spcPts val="300"/>
              </a:spcBef>
              <a:buClr>
                <a:srgbClr val="C00000"/>
              </a:buClr>
            </a:pPr>
            <a:endParaRPr lang="de-DE" b="1" dirty="0" smtClean="0">
              <a:solidFill>
                <a:srgbClr val="C00000"/>
              </a:solidFill>
            </a:endParaRPr>
          </a:p>
          <a:p>
            <a:pPr>
              <a:spcBef>
                <a:spcPts val="300"/>
              </a:spcBef>
              <a:buClr>
                <a:srgbClr val="C00000"/>
              </a:buClr>
            </a:pPr>
            <a:endParaRPr lang="de-DE" b="1" dirty="0">
              <a:solidFill>
                <a:srgbClr val="C00000"/>
              </a:solidFill>
            </a:endParaRPr>
          </a:p>
          <a:p>
            <a:pPr>
              <a:spcBef>
                <a:spcPts val="300"/>
              </a:spcBef>
              <a:buClr>
                <a:srgbClr val="C00000"/>
              </a:buClr>
            </a:pPr>
            <a:r>
              <a:rPr lang="de-DE" b="1" dirty="0" smtClean="0">
                <a:solidFill>
                  <a:srgbClr val="C00000"/>
                </a:solidFill>
              </a:rPr>
              <a:t>Rollenverteilung</a:t>
            </a:r>
            <a:endParaRPr lang="de-DE" dirty="0" smtClean="0"/>
          </a:p>
          <a:p>
            <a:pPr marL="358775" indent="-358775">
              <a:spcBef>
                <a:spcPts val="300"/>
              </a:spcBef>
              <a:buClr>
                <a:srgbClr val="C00000"/>
              </a:buClr>
              <a:buFont typeface="Wingdings" panose="05000000000000000000" pitchFamily="2" charset="2"/>
              <a:buChar char="§"/>
            </a:pPr>
            <a:r>
              <a:rPr lang="de-DE" dirty="0" smtClean="0"/>
              <a:t>Wer KI-Systeme versteht und mit ihnen kommunizieren kann, wird Ansprechpartner*in für KI-Szenarien</a:t>
            </a:r>
          </a:p>
          <a:p>
            <a:pPr>
              <a:spcBef>
                <a:spcPts val="300"/>
              </a:spcBef>
              <a:buClr>
                <a:srgbClr val="C00000"/>
              </a:buClr>
            </a:pPr>
            <a:endParaRPr lang="de-DE" dirty="0"/>
          </a:p>
          <a:p>
            <a:pPr>
              <a:spcBef>
                <a:spcPts val="300"/>
              </a:spcBef>
              <a:buClr>
                <a:srgbClr val="C00000"/>
              </a:buClr>
            </a:pPr>
            <a:r>
              <a:rPr lang="de-DE" b="1" dirty="0" smtClean="0">
                <a:solidFill>
                  <a:srgbClr val="C00000"/>
                </a:solidFill>
              </a:rPr>
              <a:t>Arbeitskultur</a:t>
            </a:r>
            <a:endParaRPr lang="de-DE" dirty="0"/>
          </a:p>
          <a:p>
            <a:pPr marL="358775" indent="-358775">
              <a:spcBef>
                <a:spcPts val="300"/>
              </a:spcBef>
              <a:buClr>
                <a:srgbClr val="C00000"/>
              </a:buClr>
              <a:buFont typeface="Wingdings" panose="05000000000000000000" pitchFamily="2" charset="2"/>
              <a:buChar char="§"/>
            </a:pPr>
            <a:r>
              <a:rPr lang="de-DE" dirty="0" smtClean="0"/>
              <a:t>Produktivitätsverbesserungen von Mitarbeitenden</a:t>
            </a:r>
            <a:endParaRPr lang="de-DE" dirty="0"/>
          </a:p>
          <a:p>
            <a:pPr marL="358775" indent="-358775">
              <a:spcBef>
                <a:spcPts val="300"/>
              </a:spcBef>
              <a:buClr>
                <a:srgbClr val="C00000"/>
              </a:buClr>
              <a:buFont typeface="Wingdings" panose="05000000000000000000" pitchFamily="2" charset="2"/>
              <a:buChar char="§"/>
            </a:pPr>
            <a:endParaRPr lang="de-DE" dirty="0"/>
          </a:p>
          <a:p>
            <a:pPr marL="358775" indent="-358775">
              <a:spcBef>
                <a:spcPts val="300"/>
              </a:spcBef>
              <a:buClr>
                <a:srgbClr val="C00000"/>
              </a:buClr>
              <a:buFont typeface="Wingdings" panose="05000000000000000000" pitchFamily="2" charset="2"/>
              <a:buChar char="§"/>
            </a:pPr>
            <a:endParaRPr lang="de-DE" dirty="0"/>
          </a:p>
          <a:p>
            <a:pPr marL="285750" indent="-285750">
              <a:spcBef>
                <a:spcPts val="300"/>
              </a:spcBef>
              <a:buClr>
                <a:srgbClr val="C00000"/>
              </a:buClr>
              <a:buFont typeface="Wingdings" panose="05000000000000000000" pitchFamily="2" charset="2"/>
              <a:buChar char="§"/>
            </a:pPr>
            <a:endParaRPr lang="de-DE" b="1" dirty="0" smtClean="0">
              <a:solidFill>
                <a:srgbClr val="C00000"/>
              </a:solidFill>
            </a:endParaRPr>
          </a:p>
          <a:p>
            <a:endParaRPr lang="de-DE" b="1" dirty="0">
              <a:solidFill>
                <a:srgbClr val="C00000"/>
              </a:solidFill>
            </a:endParaRPr>
          </a:p>
          <a:p>
            <a:endParaRPr lang="de-DE" b="1" dirty="0" smtClean="0">
              <a:solidFill>
                <a:srgbClr val="C00000"/>
              </a:solidFill>
            </a:endParaRPr>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7</a:t>
            </a:fld>
            <a:endParaRPr lang="de-DE"/>
          </a:p>
        </p:txBody>
      </p:sp>
    </p:spTree>
    <p:extLst>
      <p:ext uri="{BB962C8B-B14F-4D97-AF65-F5344CB8AC3E}">
        <p14:creationId xmlns:p14="http://schemas.microsoft.com/office/powerpoint/2010/main" val="350253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Gesellschaft</a:t>
            </a:r>
            <a:endParaRPr lang="de-DE" dirty="0"/>
          </a:p>
        </p:txBody>
      </p:sp>
      <p:sp>
        <p:nvSpPr>
          <p:cNvPr id="3" name="Textplatzhalter 2"/>
          <p:cNvSpPr>
            <a:spLocks noGrp="1"/>
          </p:cNvSpPr>
          <p:nvPr>
            <p:ph type="body" idx="1"/>
          </p:nvPr>
        </p:nvSpPr>
        <p:spPr/>
        <p:txBody>
          <a:bodyPr>
            <a:normAutofit fontScale="85000" lnSpcReduction="10000"/>
          </a:bodyPr>
          <a:lstStyle/>
          <a:p>
            <a:pPr>
              <a:spcBef>
                <a:spcPts val="300"/>
              </a:spcBef>
              <a:buClr>
                <a:srgbClr val="C00000"/>
              </a:buClr>
            </a:pPr>
            <a:r>
              <a:rPr lang="de-DE" b="1" dirty="0" smtClean="0">
                <a:solidFill>
                  <a:srgbClr val="C00000"/>
                </a:solidFill>
              </a:rPr>
              <a:t>Erkenntnis / Bildung / Schule / Universitäten</a:t>
            </a:r>
            <a:endParaRPr lang="de-DE" dirty="0"/>
          </a:p>
          <a:p>
            <a:pPr marL="358775" marR="0" lvl="0" indent="-358775" defTabSz="914400" eaLnBrk="1" fontAlgn="auto" latinLnBrk="0" hangingPunct="1">
              <a:lnSpc>
                <a:spcPct val="100000"/>
              </a:lnSpc>
              <a:spcBef>
                <a:spcPts val="300"/>
              </a:spcBef>
              <a:spcAft>
                <a:spcPts val="0"/>
              </a:spcAft>
              <a:buClr>
                <a:srgbClr val="C00000"/>
              </a:buClr>
              <a:buSzTx/>
              <a:buFont typeface="Wingdings" panose="05000000000000000000" pitchFamily="2" charset="2"/>
              <a:buChar char="§"/>
              <a:tabLst/>
              <a:defRPr/>
            </a:pPr>
            <a:r>
              <a:rPr lang="de-DE" dirty="0" smtClean="0">
                <a:solidFill>
                  <a:prstClr val="black"/>
                </a:solidFill>
              </a:rPr>
              <a:t>KI-Tutoren sind dazu in der Lage, endlos Fragen zu beantworten und beliebige Lernsituationen zu unterstützen.</a:t>
            </a:r>
          </a:p>
          <a:p>
            <a:pPr marL="358775" marR="0" lvl="0" indent="-358775" defTabSz="914400" eaLnBrk="1" fontAlgn="auto" latinLnBrk="0" hangingPunct="1">
              <a:lnSpc>
                <a:spcPct val="100000"/>
              </a:lnSpc>
              <a:spcBef>
                <a:spcPts val="300"/>
              </a:spcBef>
              <a:spcAft>
                <a:spcPts val="0"/>
              </a:spcAft>
              <a:buClr>
                <a:srgbClr val="C00000"/>
              </a:buClr>
              <a:buSzTx/>
              <a:buFont typeface="Wingdings" panose="05000000000000000000" pitchFamily="2" charset="2"/>
              <a:buChar char="§"/>
              <a:tabLst/>
              <a:defRPr/>
            </a:pPr>
            <a:r>
              <a:rPr lang="de-DE" dirty="0" smtClean="0">
                <a:solidFill>
                  <a:prstClr val="black"/>
                </a:solidFill>
              </a:rPr>
              <a:t>Lernen wird damit zu jeder Zeit, interessengesteuert und in Dialogform möglich, ohne Lehrende.</a:t>
            </a:r>
          </a:p>
          <a:p>
            <a:pPr marL="358775" marR="0" lvl="0" indent="-358775" defTabSz="914400" eaLnBrk="1" fontAlgn="auto" latinLnBrk="0" hangingPunct="1">
              <a:lnSpc>
                <a:spcPct val="100000"/>
              </a:lnSpc>
              <a:spcBef>
                <a:spcPts val="300"/>
              </a:spcBef>
              <a:spcAft>
                <a:spcPts val="0"/>
              </a:spcAft>
              <a:buClr>
                <a:srgbClr val="C00000"/>
              </a:buClr>
              <a:buSzTx/>
              <a:buFont typeface="Wingdings" panose="05000000000000000000" pitchFamily="2" charset="2"/>
              <a:buChar char="§"/>
              <a:tabLst/>
              <a:defRPr/>
            </a:pPr>
            <a:r>
              <a:rPr lang="de-DE" dirty="0" smtClean="0">
                <a:solidFill>
                  <a:prstClr val="black"/>
                </a:solidFill>
              </a:rPr>
              <a:t>Warum braucht es noch Bildungsinstitutionen?</a:t>
            </a:r>
            <a:endParaRPr lang="de-DE" dirty="0">
              <a:solidFill>
                <a:prstClr val="black"/>
              </a:solidFill>
            </a:endParaRPr>
          </a:p>
          <a:p>
            <a:pPr>
              <a:spcBef>
                <a:spcPts val="300"/>
              </a:spcBef>
              <a:buClr>
                <a:srgbClr val="C00000"/>
              </a:buClr>
            </a:pPr>
            <a:endParaRPr lang="de-DE" b="1" dirty="0" smtClean="0">
              <a:solidFill>
                <a:srgbClr val="C00000"/>
              </a:solidFill>
            </a:endParaRPr>
          </a:p>
          <a:p>
            <a:pPr>
              <a:spcBef>
                <a:spcPts val="300"/>
              </a:spcBef>
              <a:buClr>
                <a:srgbClr val="C00000"/>
              </a:buClr>
            </a:pPr>
            <a:r>
              <a:rPr lang="de-DE" b="1" dirty="0" smtClean="0">
                <a:solidFill>
                  <a:srgbClr val="C00000"/>
                </a:solidFill>
              </a:rPr>
              <a:t>Verbreitung von Falschinformationen</a:t>
            </a:r>
            <a:endParaRPr lang="de-DE" dirty="0"/>
          </a:p>
          <a:p>
            <a:pPr marL="358775" indent="-358775">
              <a:spcBef>
                <a:spcPts val="300"/>
              </a:spcBef>
              <a:buClr>
                <a:srgbClr val="C00000"/>
              </a:buClr>
              <a:buFont typeface="Wingdings" panose="05000000000000000000" pitchFamily="2" charset="2"/>
              <a:buChar char="§"/>
            </a:pPr>
            <a:r>
              <a:rPr lang="de-DE" dirty="0" smtClean="0"/>
              <a:t>KI-Systeme können beliebig große Mengen an Falschinformationen produzieren, die dann über soziale Medien verbreitet werden können.</a:t>
            </a:r>
            <a:endParaRPr lang="de-DE" dirty="0"/>
          </a:p>
          <a:p>
            <a:endParaRPr lang="de-DE" b="1" dirty="0" smtClean="0">
              <a:solidFill>
                <a:srgbClr val="C00000"/>
              </a:solidFill>
            </a:endParaRPr>
          </a:p>
          <a:p>
            <a:pPr>
              <a:spcBef>
                <a:spcPts val="300"/>
              </a:spcBef>
              <a:buClr>
                <a:srgbClr val="C00000"/>
              </a:buClr>
            </a:pPr>
            <a:r>
              <a:rPr lang="de-DE" b="1" dirty="0" smtClean="0">
                <a:solidFill>
                  <a:srgbClr val="C00000"/>
                </a:solidFill>
              </a:rPr>
              <a:t>Kultur und Urheberrecht</a:t>
            </a:r>
            <a:endParaRPr lang="de-DE" dirty="0"/>
          </a:p>
          <a:p>
            <a:pPr marL="358775" indent="-358775">
              <a:spcBef>
                <a:spcPts val="300"/>
              </a:spcBef>
              <a:buClr>
                <a:srgbClr val="C00000"/>
              </a:buClr>
              <a:buFont typeface="Wingdings" panose="05000000000000000000" pitchFamily="2" charset="2"/>
              <a:buChar char="§"/>
            </a:pPr>
            <a:r>
              <a:rPr lang="de-DE" dirty="0" smtClean="0"/>
              <a:t>Sowohl die genutzten Daten als auch die kreativen Ergebnisse von KI-Systemen führen zu Problemen bei der Bestimmung von Originalität und Urheberschaft</a:t>
            </a:r>
          </a:p>
          <a:p>
            <a:pPr marL="358775" indent="-358775">
              <a:spcBef>
                <a:spcPts val="300"/>
              </a:spcBef>
              <a:buClr>
                <a:srgbClr val="C00000"/>
              </a:buClr>
              <a:buFont typeface="Wingdings" panose="05000000000000000000" pitchFamily="2" charset="2"/>
              <a:buChar char="§"/>
            </a:pPr>
            <a:r>
              <a:rPr lang="de-DE" dirty="0" smtClean="0"/>
              <a:t>Wie kann weiterhin </a:t>
            </a:r>
            <a:r>
              <a:rPr lang="de-DE" dirty="0"/>
              <a:t>sichergestellt werden, dass Individuen für ihre Arbeit wertgeschätzt </a:t>
            </a:r>
            <a:r>
              <a:rPr lang="de-DE" dirty="0" smtClean="0"/>
              <a:t>werden?</a:t>
            </a:r>
            <a:endParaRPr lang="de-DE" b="1" dirty="0" smtClean="0">
              <a:solidFill>
                <a:srgbClr val="C00000"/>
              </a:solidFill>
            </a:endParaRPr>
          </a:p>
          <a:p>
            <a:endParaRPr lang="de-DE" b="1" dirty="0" smtClean="0">
              <a:solidFill>
                <a:srgbClr val="C00000"/>
              </a:solidFill>
            </a:endParaRPr>
          </a:p>
          <a:p>
            <a:r>
              <a:rPr lang="de-DE" b="1" dirty="0" smtClean="0">
                <a:solidFill>
                  <a:srgbClr val="C00000"/>
                </a:solidFill>
              </a:rPr>
              <a:t>Bevölkerungspolitik</a:t>
            </a:r>
            <a:endParaRPr lang="de-DE" b="1" dirty="0">
              <a:solidFill>
                <a:srgbClr val="C00000"/>
              </a:solidFill>
            </a:endParaRPr>
          </a:p>
          <a:p>
            <a:pPr marL="358775" indent="-358775">
              <a:spcBef>
                <a:spcPts val="300"/>
              </a:spcBef>
              <a:buClr>
                <a:srgbClr val="C00000"/>
              </a:buClr>
              <a:buFont typeface="Wingdings" panose="05000000000000000000" pitchFamily="2" charset="2"/>
              <a:buChar char="§"/>
            </a:pPr>
            <a:r>
              <a:rPr lang="de-DE" dirty="0" smtClean="0"/>
              <a:t>Wenn KI soziale Nähe zufriedenstellt, was veranlasst die Gründung von Familien und den Weiterbestand der Menschheit?</a:t>
            </a:r>
          </a:p>
          <a:p>
            <a:pPr>
              <a:spcBef>
                <a:spcPts val="300"/>
              </a:spcBef>
              <a:buClr>
                <a:srgbClr val="C00000"/>
              </a:buClr>
            </a:pPr>
            <a:endParaRPr lang="de-DE" dirty="0"/>
          </a:p>
          <a:p>
            <a:pPr>
              <a:spcBef>
                <a:spcPts val="300"/>
              </a:spcBef>
              <a:buClr>
                <a:srgbClr val="C00000"/>
              </a:buClr>
            </a:pPr>
            <a:r>
              <a:rPr lang="de-DE" b="1" dirty="0" smtClean="0">
                <a:solidFill>
                  <a:srgbClr val="C00000"/>
                </a:solidFill>
              </a:rPr>
              <a:t>Religion</a:t>
            </a:r>
            <a:endParaRPr lang="de-DE" dirty="0"/>
          </a:p>
          <a:p>
            <a:pPr marL="358775" indent="-358775">
              <a:spcBef>
                <a:spcPts val="300"/>
              </a:spcBef>
              <a:buClr>
                <a:srgbClr val="C00000"/>
              </a:buClr>
              <a:buFont typeface="Wingdings" panose="05000000000000000000" pitchFamily="2" charset="2"/>
              <a:buChar char="§"/>
            </a:pPr>
            <a:r>
              <a:rPr lang="de-DE" dirty="0" smtClean="0"/>
              <a:t>KI-Systeme können als transzendent wahrgenommen werden, sodass sich daraus Religionen gründen.</a:t>
            </a:r>
          </a:p>
          <a:p>
            <a:pPr marL="358775" indent="-358775">
              <a:spcBef>
                <a:spcPts val="300"/>
              </a:spcBef>
              <a:buClr>
                <a:srgbClr val="C00000"/>
              </a:buClr>
              <a:buFont typeface="Wingdings" panose="05000000000000000000" pitchFamily="2" charset="2"/>
              <a:buChar char="§"/>
            </a:pPr>
            <a:r>
              <a:rPr lang="de-DE" dirty="0" smtClean="0"/>
              <a:t>Religiöse Fragestellungen können an eine KI gestellt werden</a:t>
            </a:r>
            <a:endParaRPr lang="de-DE" dirty="0"/>
          </a:p>
        </p:txBody>
      </p:sp>
      <p:sp>
        <p:nvSpPr>
          <p:cNvPr id="4" name="Fußzeilenplatzhalter 3"/>
          <p:cNvSpPr>
            <a:spLocks noGrp="1"/>
          </p:cNvSpPr>
          <p:nvPr>
            <p:ph type="ftr" sz="quarter" idx="5"/>
          </p:nvPr>
        </p:nvSpPr>
        <p:spPr/>
        <p:txBody>
          <a:bodyPr/>
          <a:lstStyle/>
          <a:p>
            <a:r>
              <a:rPr lang="de-DE"/>
              <a:t>Henry Herkula</a:t>
            </a:r>
          </a:p>
        </p:txBody>
      </p:sp>
      <p:sp>
        <p:nvSpPr>
          <p:cNvPr id="5" name="Datumsplatzhalter 4"/>
          <p:cNvSpPr>
            <a:spLocks noGrp="1"/>
          </p:cNvSpPr>
          <p:nvPr>
            <p:ph type="dt" sz="half" idx="6"/>
          </p:nvPr>
        </p:nvSpPr>
        <p:spPr/>
        <p:txBody>
          <a:bodyPr/>
          <a:lstStyle/>
          <a:p>
            <a:r>
              <a:rPr lang="de-DE" smtClean="0"/>
              <a:t>2023-10-26</a:t>
            </a:r>
            <a:endParaRPr lang="en-US"/>
          </a:p>
        </p:txBody>
      </p:sp>
      <p:sp>
        <p:nvSpPr>
          <p:cNvPr id="6" name="Foliennummernplatzhalter 5"/>
          <p:cNvSpPr>
            <a:spLocks noGrp="1"/>
          </p:cNvSpPr>
          <p:nvPr>
            <p:ph type="sldNum" sz="quarter" idx="7"/>
          </p:nvPr>
        </p:nvSpPr>
        <p:spPr/>
        <p:txBody>
          <a:bodyPr/>
          <a:lstStyle/>
          <a:p>
            <a:fld id="{B6F15528-21DE-4FAA-801E-634DDDAF4B2B}" type="slidenum">
              <a:rPr lang="de-DE" smtClean="0"/>
              <a:t>8</a:t>
            </a:fld>
            <a:endParaRPr lang="de-DE"/>
          </a:p>
        </p:txBody>
      </p:sp>
    </p:spTree>
    <p:extLst>
      <p:ext uri="{BB962C8B-B14F-4D97-AF65-F5344CB8AC3E}">
        <p14:creationId xmlns:p14="http://schemas.microsoft.com/office/powerpoint/2010/main" val="3140646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8047" y="1369646"/>
            <a:ext cx="6124353" cy="690494"/>
          </a:xfrm>
          <a:prstGeom prst="rect">
            <a:avLst/>
          </a:prstGeom>
        </p:spPr>
      </p:pic>
      <p:sp>
        <p:nvSpPr>
          <p:cNvPr id="3" name="Textfeld 2"/>
          <p:cNvSpPr txBox="1"/>
          <p:nvPr/>
        </p:nvSpPr>
        <p:spPr>
          <a:xfrm>
            <a:off x="5334000" y="2209800"/>
            <a:ext cx="6477000" cy="1815882"/>
          </a:xfrm>
          <a:prstGeom prst="rect">
            <a:avLst/>
          </a:prstGeom>
          <a:noFill/>
        </p:spPr>
        <p:txBody>
          <a:bodyPr wrap="square" rtlCol="0">
            <a:spAutoFit/>
          </a:bodyPr>
          <a:lstStyle/>
          <a:p>
            <a:r>
              <a:rPr lang="de-DE" sz="1600" dirty="0" err="1">
                <a:solidFill>
                  <a:schemeClr val="tx1">
                    <a:lumMod val="75000"/>
                    <a:lumOff val="25000"/>
                  </a:schemeClr>
                </a:solidFill>
                <a:latin typeface="Whitney Light"/>
              </a:rPr>
              <a:t>EXtension</a:t>
            </a:r>
            <a:r>
              <a:rPr lang="de-DE" sz="1600" dirty="0">
                <a:solidFill>
                  <a:schemeClr val="tx1">
                    <a:lumMod val="75000"/>
                    <a:lumOff val="25000"/>
                  </a:schemeClr>
                </a:solidFill>
                <a:latin typeface="Whitney Light"/>
              </a:rPr>
              <a:t> einer Weiterbildungs-Plattform durch Attraktive und Nutzungsorientierte Datenbankgestaltung: Entwicklungsschwerpunkt</a:t>
            </a:r>
          </a:p>
          <a:p>
            <a:r>
              <a:rPr lang="de-DE" sz="1600" dirty="0">
                <a:solidFill>
                  <a:schemeClr val="tx1">
                    <a:lumMod val="75000"/>
                    <a:lumOff val="25000"/>
                  </a:schemeClr>
                </a:solidFill>
                <a:latin typeface="Whitney Light"/>
              </a:rPr>
              <a:t>Regionale </a:t>
            </a:r>
            <a:r>
              <a:rPr lang="de-DE" sz="1600" dirty="0" err="1">
                <a:solidFill>
                  <a:schemeClr val="tx1">
                    <a:lumMod val="75000"/>
                    <a:lumOff val="25000"/>
                  </a:schemeClr>
                </a:solidFill>
                <a:latin typeface="Whitney Light"/>
              </a:rPr>
              <a:t>WeiterBildung</a:t>
            </a:r>
            <a:r>
              <a:rPr lang="de-DE" sz="1600" dirty="0">
                <a:solidFill>
                  <a:schemeClr val="tx1">
                    <a:lumMod val="75000"/>
                    <a:lumOff val="25000"/>
                  </a:schemeClr>
                </a:solidFill>
                <a:latin typeface="Whitney Light"/>
              </a:rPr>
              <a:t> Berlin-Brandenburg</a:t>
            </a:r>
          </a:p>
          <a:p>
            <a:endParaRPr lang="de-DE" sz="1600" dirty="0">
              <a:solidFill>
                <a:schemeClr val="tx1">
                  <a:lumMod val="75000"/>
                  <a:lumOff val="25000"/>
                </a:schemeClr>
              </a:solidFill>
              <a:latin typeface="Whitney Light"/>
            </a:endParaRPr>
          </a:p>
          <a:p>
            <a:r>
              <a:rPr lang="de-DE" sz="1600" b="1" dirty="0">
                <a:solidFill>
                  <a:schemeClr val="tx1">
                    <a:lumMod val="75000"/>
                    <a:lumOff val="25000"/>
                  </a:schemeClr>
                </a:solidFill>
                <a:latin typeface="Whitney Light"/>
              </a:rPr>
              <a:t>Fördermaßnahme: Nationale Weiterbildungsstrategie</a:t>
            </a:r>
            <a:endParaRPr lang="de-DE" sz="1600" dirty="0">
              <a:solidFill>
                <a:schemeClr val="tx1">
                  <a:lumMod val="75000"/>
                  <a:lumOff val="25000"/>
                </a:schemeClr>
              </a:solidFill>
              <a:latin typeface="Whitney Light"/>
            </a:endParaRPr>
          </a:p>
          <a:p>
            <a:r>
              <a:rPr lang="de-DE" sz="1600" b="1" dirty="0">
                <a:solidFill>
                  <a:schemeClr val="tx1">
                    <a:lumMod val="75000"/>
                    <a:lumOff val="25000"/>
                  </a:schemeClr>
                </a:solidFill>
                <a:latin typeface="Whitney Light"/>
              </a:rPr>
              <a:t>Förderbereich: Innovationswettbewerb INVITE (Digitale Plattform Berufliche Bildung)</a:t>
            </a:r>
            <a:endParaRPr lang="de-DE" sz="1600" dirty="0">
              <a:latin typeface="Whitney Light"/>
            </a:endParaRPr>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8047" y="4786363"/>
            <a:ext cx="1435248" cy="1023237"/>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1400" y="4648200"/>
            <a:ext cx="4267200" cy="1422400"/>
          </a:xfrm>
          <a:prstGeom prst="rect">
            <a:avLst/>
          </a:prstGeom>
        </p:spPr>
      </p:pic>
      <p:sp>
        <p:nvSpPr>
          <p:cNvPr id="6" name="Textfeld 5"/>
          <p:cNvSpPr txBox="1"/>
          <p:nvPr/>
        </p:nvSpPr>
        <p:spPr>
          <a:xfrm>
            <a:off x="990600" y="1600200"/>
            <a:ext cx="3886200" cy="4247317"/>
          </a:xfrm>
          <a:prstGeom prst="rect">
            <a:avLst/>
          </a:prstGeom>
          <a:noFill/>
        </p:spPr>
        <p:txBody>
          <a:bodyPr wrap="square" rtlCol="0">
            <a:spAutoFit/>
          </a:bodyPr>
          <a:lstStyle/>
          <a:p>
            <a:r>
              <a:rPr lang="de-DE" b="1" dirty="0">
                <a:solidFill>
                  <a:srgbClr val="C00000"/>
                </a:solidFill>
                <a:latin typeface="Whitney Light"/>
              </a:rPr>
              <a:t>KONTAKT:</a:t>
            </a:r>
          </a:p>
          <a:p>
            <a:endParaRPr lang="de-DE" dirty="0">
              <a:latin typeface="Whitney Light"/>
            </a:endParaRPr>
          </a:p>
          <a:p>
            <a:endParaRPr lang="de-DE" dirty="0">
              <a:latin typeface="Whitney Light"/>
            </a:endParaRPr>
          </a:p>
          <a:p>
            <a:r>
              <a:rPr lang="de-DE" dirty="0">
                <a:latin typeface="Whitney Light"/>
              </a:rPr>
              <a:t>Henry Herkula</a:t>
            </a:r>
          </a:p>
          <a:p>
            <a:endParaRPr lang="de-DE" dirty="0">
              <a:latin typeface="Whitney Light"/>
            </a:endParaRPr>
          </a:p>
          <a:p>
            <a:r>
              <a:rPr lang="de-DE" dirty="0">
                <a:latin typeface="Whitney Light"/>
              </a:rPr>
              <a:t>Brandenburgische Technische Universität Cottbus - Senftenberg</a:t>
            </a:r>
          </a:p>
          <a:p>
            <a:endParaRPr lang="de-DE" dirty="0">
              <a:latin typeface="Whitney Light"/>
            </a:endParaRPr>
          </a:p>
          <a:p>
            <a:r>
              <a:rPr lang="de-DE" dirty="0">
                <a:latin typeface="Whitney Light"/>
              </a:rPr>
              <a:t>Zentrum für wissenschaftliche Weiterbildung - ZWW</a:t>
            </a:r>
          </a:p>
          <a:p>
            <a:endParaRPr lang="de-DE" dirty="0">
              <a:latin typeface="Whitney Light"/>
            </a:endParaRPr>
          </a:p>
          <a:p>
            <a:r>
              <a:rPr lang="de-DE" dirty="0">
                <a:latin typeface="Whitney Light"/>
              </a:rPr>
              <a:t>Rolle	Projektmitarbeiter</a:t>
            </a:r>
          </a:p>
          <a:p>
            <a:endParaRPr lang="de-DE" dirty="0">
              <a:latin typeface="Whitney Light"/>
            </a:endParaRPr>
          </a:p>
          <a:p>
            <a:r>
              <a:rPr lang="de-DE" dirty="0">
                <a:latin typeface="Whitney Light"/>
              </a:rPr>
              <a:t>T	+49 (0)355 69 3728</a:t>
            </a:r>
          </a:p>
          <a:p>
            <a:r>
              <a:rPr lang="de-DE" dirty="0">
                <a:latin typeface="Whitney Light"/>
              </a:rPr>
              <a:t>E	henry.herkula@b-tu.de</a:t>
            </a:r>
          </a:p>
        </p:txBody>
      </p:sp>
    </p:spTree>
    <p:extLst>
      <p:ext uri="{BB962C8B-B14F-4D97-AF65-F5344CB8AC3E}">
        <p14:creationId xmlns:p14="http://schemas.microsoft.com/office/powerpoint/2010/main" val="1610042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1279</Words>
  <Application>Microsoft Office PowerPoint</Application>
  <PresentationFormat>Breitbild</PresentationFormat>
  <Paragraphs>147</Paragraphs>
  <Slides>9</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Calibri</vt:lpstr>
      <vt:lpstr>Whitney Light</vt:lpstr>
      <vt:lpstr>Whitney-Book</vt:lpstr>
      <vt:lpstr>Wingdings</vt:lpstr>
      <vt:lpstr>Office Theme</vt:lpstr>
      <vt:lpstr>PowerPoint-Präsentation</vt:lpstr>
      <vt:lpstr>Warum Ethik? Verantwortung übernehmen!</vt:lpstr>
      <vt:lpstr>Perspektiven</vt:lpstr>
      <vt:lpstr>Gegenstands-Charakter</vt:lpstr>
      <vt:lpstr>Einführungen und zentrale Quellen</vt:lpstr>
      <vt:lpstr>Individuen</vt:lpstr>
      <vt:lpstr>Gruppen</vt:lpstr>
      <vt:lpstr>Gesellschaft</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zum Personalleiterarbeitskreis</dc:title>
  <dc:creator>Bartholomäus, Heike</dc:creator>
  <cp:lastModifiedBy>Herkula, Henry</cp:lastModifiedBy>
  <cp:revision>176</cp:revision>
  <dcterms:created xsi:type="dcterms:W3CDTF">2021-10-11T17:30:44Z</dcterms:created>
  <dcterms:modified xsi:type="dcterms:W3CDTF">2023-10-27T12:14:01Z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2021-01-19T00:00:00Z</vt:filetime>
  </property>
  <property fmtid="{D5CDD505-2E9C-101B-9397-08002B2CF9AE}" pid="3" name="LastSaved">
    <vt:filetime>2021-10-11T00:00:00Z</vt:filetime>
  </property>
</Properties>
</file>